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5"/>
  </p:notesMasterIdLst>
  <p:sldIdLst>
    <p:sldId id="256" r:id="rId2"/>
    <p:sldId id="258" r:id="rId3"/>
    <p:sldId id="265" r:id="rId4"/>
    <p:sldId id="279" r:id="rId5"/>
    <p:sldId id="266" r:id="rId6"/>
    <p:sldId id="263" r:id="rId7"/>
    <p:sldId id="264" r:id="rId8"/>
    <p:sldId id="267" r:id="rId9"/>
    <p:sldId id="268" r:id="rId10"/>
    <p:sldId id="278" r:id="rId11"/>
    <p:sldId id="277" r:id="rId12"/>
    <p:sldId id="269" r:id="rId13"/>
    <p:sldId id="275" r:id="rId14"/>
    <p:sldId id="287" r:id="rId15"/>
    <p:sldId id="288" r:id="rId16"/>
    <p:sldId id="273" r:id="rId17"/>
    <p:sldId id="270" r:id="rId18"/>
    <p:sldId id="276" r:id="rId19"/>
    <p:sldId id="289" r:id="rId20"/>
    <p:sldId id="296" r:id="rId21"/>
    <p:sldId id="291" r:id="rId22"/>
    <p:sldId id="294" r:id="rId23"/>
    <p:sldId id="293" r:id="rId24"/>
    <p:sldId id="271" r:id="rId25"/>
    <p:sldId id="280" r:id="rId26"/>
    <p:sldId id="281" r:id="rId27"/>
    <p:sldId id="286" r:id="rId28"/>
    <p:sldId id="282" r:id="rId29"/>
    <p:sldId id="284" r:id="rId30"/>
    <p:sldId id="283" r:id="rId31"/>
    <p:sldId id="298" r:id="rId32"/>
    <p:sldId id="285" r:id="rId33"/>
    <p:sldId id="297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나눔스퀘어 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1087-CF91-4B61-81AC-BD4291133C8C}" v="51" dt="2020-11-22T15:08:05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000" autoAdjust="0"/>
  </p:normalViewPr>
  <p:slideViewPr>
    <p:cSldViewPr snapToGrid="0">
      <p:cViewPr varScale="1">
        <p:scale>
          <a:sx n="73" d="100"/>
          <a:sy n="73" d="100"/>
        </p:scale>
        <p:origin x="13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 영상의 값을 밝게 해주어 차선과 도로 아스팔트를 좀더 구분하고자 하였고 그 후에 평활화를 해주어 </a:t>
            </a:r>
            <a:r>
              <a:rPr lang="ko-KR" altLang="en-US" dirty="0" err="1"/>
              <a:t>밝은부분인</a:t>
            </a:r>
            <a:r>
              <a:rPr lang="ko-KR" altLang="en-US" dirty="0"/>
              <a:t> 차선은 더 밝게</a:t>
            </a:r>
            <a:r>
              <a:rPr lang="en-US" altLang="ko-KR" dirty="0"/>
              <a:t>, </a:t>
            </a:r>
            <a:r>
              <a:rPr lang="ko-KR" altLang="en-US" dirty="0"/>
              <a:t>어두운 부분인 도로의 아스팔트 부분은 더 어둡게 해줌으로써 차선의 검출의 정확도를 높이고자 함</a:t>
            </a:r>
            <a:endParaRPr lang="en-US" altLang="ko-KR" dirty="0"/>
          </a:p>
          <a:p>
            <a:r>
              <a:rPr lang="ko-KR" altLang="en-US" dirty="0"/>
              <a:t>이 후에는 </a:t>
            </a:r>
            <a:r>
              <a:rPr lang="ko-KR" altLang="en-US" dirty="0" err="1"/>
              <a:t>차선검출이</a:t>
            </a:r>
            <a:r>
              <a:rPr lang="ko-KR" altLang="en-US" dirty="0"/>
              <a:t> 잘 되고</a:t>
            </a:r>
            <a:r>
              <a:rPr lang="en-US" altLang="ko-KR" dirty="0"/>
              <a:t>, </a:t>
            </a:r>
            <a:r>
              <a:rPr lang="ko-KR" altLang="en-US" dirty="0"/>
              <a:t>검정 라인은 검출되지 않았다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0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houghlinesP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houghlines</a:t>
            </a:r>
            <a:r>
              <a:rPr lang="en-US" altLang="ko-KR" dirty="0"/>
              <a:t> </a:t>
            </a:r>
            <a:r>
              <a:rPr lang="ko-KR" altLang="en-US" dirty="0"/>
              <a:t>두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모두 사용해 보았는데 </a:t>
            </a:r>
            <a:r>
              <a:rPr lang="en-US" altLang="ko-KR" dirty="0" err="1"/>
              <a:t>houghlinesp</a:t>
            </a:r>
            <a:r>
              <a:rPr lang="en-US" altLang="ko-KR" dirty="0"/>
              <a:t> </a:t>
            </a:r>
            <a:r>
              <a:rPr lang="ko-KR" altLang="en-US" dirty="0"/>
              <a:t>같은 경우 임의의 점에서 라인을 </a:t>
            </a:r>
            <a:r>
              <a:rPr lang="ko-KR" altLang="en-US" dirty="0" err="1"/>
              <a:t>찾아주기</a:t>
            </a:r>
            <a:r>
              <a:rPr lang="ko-KR" altLang="en-US" dirty="0"/>
              <a:t> 때문에 움직이는 영상에서는</a:t>
            </a:r>
            <a:endParaRPr lang="en-US" altLang="ko-KR" dirty="0"/>
          </a:p>
          <a:p>
            <a:r>
              <a:rPr lang="ko-KR" altLang="en-US" dirty="0"/>
              <a:t>직선이 지속적으로 검출이 되지 않고 끊기는 문제가 발생하였다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en-US" altLang="ko-KR" dirty="0" err="1"/>
              <a:t>houghlines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33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9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0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houghlinesP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houghlines</a:t>
            </a:r>
            <a:r>
              <a:rPr lang="en-US" altLang="ko-KR" dirty="0"/>
              <a:t> </a:t>
            </a:r>
            <a:r>
              <a:rPr lang="ko-KR" altLang="en-US" dirty="0"/>
              <a:t>두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모두 사용해 보았는데 </a:t>
            </a:r>
            <a:r>
              <a:rPr lang="en-US" altLang="ko-KR" dirty="0" err="1"/>
              <a:t>houghlinesp</a:t>
            </a:r>
            <a:r>
              <a:rPr lang="en-US" altLang="ko-KR" dirty="0"/>
              <a:t> </a:t>
            </a:r>
            <a:r>
              <a:rPr lang="ko-KR" altLang="en-US" dirty="0"/>
              <a:t>같은 경우 임의의 점에서 라인을 </a:t>
            </a:r>
            <a:r>
              <a:rPr lang="ko-KR" altLang="en-US" dirty="0" err="1"/>
              <a:t>찾아주기</a:t>
            </a:r>
            <a:r>
              <a:rPr lang="ko-KR" altLang="en-US" dirty="0"/>
              <a:t> 때문에 움직이는 영상에서는</a:t>
            </a:r>
            <a:endParaRPr lang="en-US" altLang="ko-KR" dirty="0"/>
          </a:p>
          <a:p>
            <a:r>
              <a:rPr lang="ko-KR" altLang="en-US" dirty="0"/>
              <a:t>직선이 지속적으로 검출이 되지 않고 끊기는 문제가 발생하였다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en-US" altLang="ko-KR" dirty="0" err="1"/>
              <a:t>houghlines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1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0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2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46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2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72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6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 영상의 값을 밝게 해주어 차선과 도로 아스팔트를 좀더 구분하고자 하였고 그 후에 평활화를 해주어 </a:t>
            </a:r>
            <a:r>
              <a:rPr lang="ko-KR" altLang="en-US" dirty="0" err="1"/>
              <a:t>밝은부분인</a:t>
            </a:r>
            <a:r>
              <a:rPr lang="ko-KR" altLang="en-US" dirty="0"/>
              <a:t> 차선은 더 밝게</a:t>
            </a:r>
            <a:r>
              <a:rPr lang="en-US" altLang="ko-KR" dirty="0"/>
              <a:t>, </a:t>
            </a:r>
            <a:r>
              <a:rPr lang="ko-KR" altLang="en-US" dirty="0"/>
              <a:t>어두운 부분인 도로의 아스팔트 부분은 더 어둡게 해줌으로써 차선의 검출의 정확도를 높이고자 함</a:t>
            </a:r>
            <a:endParaRPr lang="en-US" altLang="ko-KR" dirty="0"/>
          </a:p>
          <a:p>
            <a:r>
              <a:rPr lang="ko-KR" altLang="en-US" dirty="0"/>
              <a:t>이 후에는 </a:t>
            </a:r>
            <a:r>
              <a:rPr lang="ko-KR" altLang="en-US" dirty="0" err="1"/>
              <a:t>차선검출이</a:t>
            </a:r>
            <a:r>
              <a:rPr lang="ko-KR" altLang="en-US" dirty="0"/>
              <a:t> 잘 되고</a:t>
            </a:r>
            <a:r>
              <a:rPr lang="en-US" altLang="ko-KR" dirty="0"/>
              <a:t>, </a:t>
            </a:r>
            <a:r>
              <a:rPr lang="ko-KR" altLang="en-US" dirty="0"/>
              <a:t>검정 라인은 검출되지 않았다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00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62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이부분</a:t>
            </a:r>
            <a:r>
              <a:rPr lang="ko-KR" altLang="en-US" dirty="0"/>
              <a:t> </a:t>
            </a:r>
            <a:r>
              <a:rPr lang="ko-KR" altLang="en-US" dirty="0" err="1"/>
              <a:t>바꼈습니다</a:t>
            </a:r>
            <a:r>
              <a:rPr lang="en-US" altLang="ko-KR" dirty="0"/>
              <a:t>.!</a:t>
            </a:r>
            <a:r>
              <a:rPr lang="en-US" altLang="ko-KR" dirty="0" err="1"/>
              <a:t>roi</a:t>
            </a:r>
            <a:r>
              <a:rPr lang="en-US" altLang="ko-KR" dirty="0"/>
              <a:t>-&gt; </a:t>
            </a:r>
            <a:r>
              <a:rPr lang="en-US" altLang="ko-KR" dirty="0" err="1"/>
              <a:t>houghlines</a:t>
            </a:r>
            <a:r>
              <a:rPr lang="ko-KR" altLang="en-US" dirty="0"/>
              <a:t>를 해준 </a:t>
            </a:r>
            <a:r>
              <a:rPr lang="en-US" altLang="ko-KR" dirty="0"/>
              <a:t>frame</a:t>
            </a:r>
            <a:r>
              <a:rPr lang="ko-KR" altLang="en-US" dirty="0"/>
              <a:t>에서 </a:t>
            </a:r>
            <a:r>
              <a:rPr lang="en-US" altLang="ko-KR" dirty="0"/>
              <a:t>line</a:t>
            </a:r>
            <a:r>
              <a:rPr lang="ko-KR" altLang="en-US" dirty="0"/>
              <a:t>을 다시 추출</a:t>
            </a:r>
            <a:r>
              <a:rPr lang="en-US" altLang="ko-KR" dirty="0"/>
              <a:t>..!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5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70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19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98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40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22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90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8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 영상의 값을 밝게 해주어 차선과 도로 아스팔트를 좀더 구분하고자 하였고 그 후에 평활화를 해주어 </a:t>
            </a:r>
            <a:r>
              <a:rPr lang="ko-KR" altLang="en-US" dirty="0" err="1"/>
              <a:t>밝은부분인</a:t>
            </a:r>
            <a:r>
              <a:rPr lang="ko-KR" altLang="en-US" dirty="0"/>
              <a:t> 차선은 더 밝게</a:t>
            </a:r>
            <a:r>
              <a:rPr lang="en-US" altLang="ko-KR" dirty="0"/>
              <a:t>, </a:t>
            </a:r>
            <a:r>
              <a:rPr lang="ko-KR" altLang="en-US" dirty="0"/>
              <a:t>어두운 부분인 도로의 아스팔트 부분은 더 어둡게 해줌으로써 차선의 검출의 정확도를 높이고자 함</a:t>
            </a:r>
            <a:endParaRPr lang="en-US" altLang="ko-KR" dirty="0"/>
          </a:p>
          <a:p>
            <a:r>
              <a:rPr lang="ko-KR" altLang="en-US" dirty="0"/>
              <a:t>이 후에는 </a:t>
            </a:r>
            <a:r>
              <a:rPr lang="ko-KR" altLang="en-US" dirty="0" err="1"/>
              <a:t>차선검출이</a:t>
            </a:r>
            <a:r>
              <a:rPr lang="ko-KR" altLang="en-US" dirty="0"/>
              <a:t> 잘 되고</a:t>
            </a:r>
            <a:r>
              <a:rPr lang="en-US" altLang="ko-KR" dirty="0"/>
              <a:t>, </a:t>
            </a:r>
            <a:r>
              <a:rPr lang="ko-KR" altLang="en-US" dirty="0"/>
              <a:t>검정 라인은 검출되지 않았다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95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75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28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시도 </a:t>
            </a:r>
            <a:r>
              <a:rPr lang="ko-KR" altLang="en-US" dirty="0" err="1"/>
              <a:t>했을때의</a:t>
            </a:r>
            <a:r>
              <a:rPr lang="ko-KR" altLang="en-US" dirty="0"/>
              <a:t> 문제상황과 이를 어떻게 차근차근 해결했는지 설명하도록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3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 영상의 값을 밝게 해주어 차선과 도로 아스팔트를 좀더 구분하고자 하였고 그 후에 평활화를 해주어 </a:t>
            </a:r>
            <a:r>
              <a:rPr lang="ko-KR" altLang="en-US" dirty="0" err="1"/>
              <a:t>밝은부분인</a:t>
            </a:r>
            <a:r>
              <a:rPr lang="ko-KR" altLang="en-US" dirty="0"/>
              <a:t> 차선은 더 밝게</a:t>
            </a:r>
            <a:r>
              <a:rPr lang="en-US" altLang="ko-KR" dirty="0"/>
              <a:t>, </a:t>
            </a:r>
            <a:r>
              <a:rPr lang="ko-KR" altLang="en-US" dirty="0"/>
              <a:t>어두운 부분인 도로의 아스팔트 부분은 더 어둡게 해줌으로써 차선의 검출의 정확도를 높이고자 함</a:t>
            </a:r>
            <a:endParaRPr lang="en-US" altLang="ko-KR" dirty="0"/>
          </a:p>
          <a:p>
            <a:r>
              <a:rPr lang="ko-KR" altLang="en-US" dirty="0"/>
              <a:t>이 후에는 </a:t>
            </a:r>
            <a:r>
              <a:rPr lang="ko-KR" altLang="en-US" dirty="0" err="1"/>
              <a:t>차선검출이</a:t>
            </a:r>
            <a:r>
              <a:rPr lang="ko-KR" altLang="en-US" dirty="0"/>
              <a:t> 잘 되고</a:t>
            </a:r>
            <a:r>
              <a:rPr lang="en-US" altLang="ko-KR" dirty="0"/>
              <a:t>, </a:t>
            </a:r>
            <a:r>
              <a:rPr lang="ko-KR" altLang="en-US" dirty="0"/>
              <a:t>검정 라인은 검출되지 않았다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0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시도 </a:t>
            </a:r>
            <a:r>
              <a:rPr lang="ko-KR" altLang="en-US" dirty="0" err="1"/>
              <a:t>했을때의</a:t>
            </a:r>
            <a:r>
              <a:rPr lang="ko-KR" altLang="en-US" dirty="0"/>
              <a:t> 문제상황과 이를 어떻게 차근차근 해결했는지 설명하도록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3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8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4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7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EBB0-12E2-4577-9B14-145480F18E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227221" y="2561696"/>
            <a:ext cx="7916779" cy="1214437"/>
          </a:xfrm>
        </p:spPr>
        <p:txBody>
          <a:bodyPr>
            <a:noAutofit/>
          </a:bodyPr>
          <a:lstStyle/>
          <a:p>
            <a:pPr algn="l"/>
            <a:r>
              <a:rPr lang="ko-KR" altLang="en-US" sz="4800" b="1" dirty="0">
                <a:latin typeface="+mj-ea"/>
              </a:rPr>
              <a:t>실시간 </a:t>
            </a:r>
            <a:r>
              <a:rPr lang="ko-KR" altLang="en-US" sz="4800" b="1" dirty="0" err="1">
                <a:latin typeface="+mj-ea"/>
              </a:rPr>
              <a:t>차선검출</a:t>
            </a:r>
            <a:r>
              <a:rPr lang="ko-KR" altLang="en-US" sz="4800" b="1" dirty="0">
                <a:latin typeface="+mj-ea"/>
              </a:rPr>
              <a:t> 프로젝트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430698" y="6397375"/>
            <a:ext cx="3629080" cy="392892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김채린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서정빈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지수영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867400" y="1329267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421467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E47B7A2B-DD4C-4C02-9879-842FEB4D877E}"/>
              </a:ext>
            </a:extLst>
          </p:cNvPr>
          <p:cNvSpPr txBox="1">
            <a:spLocks/>
          </p:cNvSpPr>
          <p:nvPr/>
        </p:nvSpPr>
        <p:spPr>
          <a:xfrm>
            <a:off x="3691911" y="3429000"/>
            <a:ext cx="3276600" cy="689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컴퓨터비전 제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2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95E5C-8A4E-4F9A-9CB2-5D34FB736F8D}"/>
              </a:ext>
            </a:extLst>
          </p:cNvPr>
          <p:cNvGrpSpPr/>
          <p:nvPr/>
        </p:nvGrpSpPr>
        <p:grpSpPr>
          <a:xfrm>
            <a:off x="1086878" y="1225954"/>
            <a:ext cx="7823283" cy="584775"/>
            <a:chOff x="1951939" y="1280788"/>
            <a:chExt cx="57029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B81EB-D5E5-4966-820C-FF800D8328E1}"/>
                </a:ext>
              </a:extLst>
            </p:cNvPr>
            <p:cNvSpPr txBox="1"/>
            <p:nvPr/>
          </p:nvSpPr>
          <p:spPr>
            <a:xfrm>
              <a:off x="3325940" y="1300329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불필요한 차선 검출 제외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두번째 시도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E810F-F065-4117-A0B1-5A2375D7B86D}"/>
                </a:ext>
              </a:extLst>
            </p:cNvPr>
            <p:cNvSpPr txBox="1"/>
            <p:nvPr/>
          </p:nvSpPr>
          <p:spPr>
            <a:xfrm>
              <a:off x="1951939" y="1280788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03-1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22CA2F-9062-4995-975F-60F6930269E3}"/>
              </a:ext>
            </a:extLst>
          </p:cNvPr>
          <p:cNvSpPr txBox="1"/>
          <p:nvPr/>
        </p:nvSpPr>
        <p:spPr>
          <a:xfrm>
            <a:off x="626344" y="5885071"/>
            <a:ext cx="8171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사다리꼴 모양의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설정해줌으로써 영역 밖은 검정색으로 채워서 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인식되지 않게 해결함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D77BD1-9296-4248-9454-C03EEE20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90" y="2260947"/>
            <a:ext cx="3413624" cy="342900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3FE196-A0FC-4C6A-ACFD-084F56EE3FFF}"/>
              </a:ext>
            </a:extLst>
          </p:cNvPr>
          <p:cNvGrpSpPr/>
          <p:nvPr/>
        </p:nvGrpSpPr>
        <p:grpSpPr>
          <a:xfrm>
            <a:off x="5093237" y="2260947"/>
            <a:ext cx="3413624" cy="4129580"/>
            <a:chOff x="5794639" y="2111205"/>
            <a:chExt cx="3608614" cy="4346678"/>
          </a:xfrm>
        </p:grpSpPr>
        <p:pic>
          <p:nvPicPr>
            <p:cNvPr id="11" name="그림 10" descr="불꽃놀이이(가) 표시된 사진&#10;&#10;자동 생성된 설명">
              <a:extLst>
                <a:ext uri="{FF2B5EF4-FFF2-40B4-BE49-F238E27FC236}">
                  <a16:creationId xmlns:a16="http://schemas.microsoft.com/office/drawing/2014/main" id="{D3BDD9C2-7B8D-42D9-A9DC-FED136D0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639" y="2111205"/>
              <a:ext cx="3608614" cy="3588387"/>
            </a:xfrm>
            <a:prstGeom prst="rect">
              <a:avLst/>
            </a:prstGeom>
          </p:spPr>
        </p:pic>
        <p:sp>
          <p:nvSpPr>
            <p:cNvPr id="26" name="대각선 줄무늬 25">
              <a:extLst>
                <a:ext uri="{FF2B5EF4-FFF2-40B4-BE49-F238E27FC236}">
                  <a16:creationId xmlns:a16="http://schemas.microsoft.com/office/drawing/2014/main" id="{168806A0-3F74-4F11-AB0A-1409FAAE4DA3}"/>
                </a:ext>
              </a:extLst>
            </p:cNvPr>
            <p:cNvSpPr/>
            <p:nvPr/>
          </p:nvSpPr>
          <p:spPr>
            <a:xfrm rot="2643037">
              <a:off x="6475935" y="4285820"/>
              <a:ext cx="2246020" cy="2172063"/>
            </a:xfrm>
            <a:prstGeom prst="diagStripe">
              <a:avLst>
                <a:gd name="adj" fmla="val 27356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9F4D438-3124-4E62-BE56-E8E0AB88880D}"/>
              </a:ext>
            </a:extLst>
          </p:cNvPr>
          <p:cNvSpPr/>
          <p:nvPr/>
        </p:nvSpPr>
        <p:spPr>
          <a:xfrm>
            <a:off x="4324981" y="3743414"/>
            <a:ext cx="683288" cy="32906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8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95E5C-8A4E-4F9A-9CB2-5D34FB736F8D}"/>
              </a:ext>
            </a:extLst>
          </p:cNvPr>
          <p:cNvGrpSpPr/>
          <p:nvPr/>
        </p:nvGrpSpPr>
        <p:grpSpPr>
          <a:xfrm>
            <a:off x="1086878" y="1225954"/>
            <a:ext cx="7884243" cy="584775"/>
            <a:chOff x="1951939" y="1280788"/>
            <a:chExt cx="574738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B81EB-D5E5-4966-820C-FF800D8328E1}"/>
                </a:ext>
              </a:extLst>
            </p:cNvPr>
            <p:cNvSpPr txBox="1"/>
            <p:nvPr/>
          </p:nvSpPr>
          <p:spPr>
            <a:xfrm>
              <a:off x="3370378" y="1311565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수평라인 검출 제외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E810F-F065-4117-A0B1-5A2375D7B86D}"/>
                </a:ext>
              </a:extLst>
            </p:cNvPr>
            <p:cNvSpPr txBox="1"/>
            <p:nvPr/>
          </p:nvSpPr>
          <p:spPr>
            <a:xfrm>
              <a:off x="1951939" y="1280788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03-2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C9F2E3-2B8B-4775-B9D9-8DA9DB72CEC0}"/>
              </a:ext>
            </a:extLst>
          </p:cNvPr>
          <p:cNvSpPr txBox="1"/>
          <p:nvPr/>
        </p:nvSpPr>
        <p:spPr>
          <a:xfrm>
            <a:off x="1086877" y="5682920"/>
            <a:ext cx="7553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코드의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theta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의미하는 바를 수학적으로 분석 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수평라인으로 인식되는 조건문의 값을 조정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수평과 어느정도 가로 라인들의 검출을 제외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8554EF-4016-48E4-B111-B66FC2A39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1" y="2096676"/>
            <a:ext cx="5512918" cy="26251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D1F162-4CD0-4FA2-AF2A-C6A6A428D8E2}"/>
              </a:ext>
            </a:extLst>
          </p:cNvPr>
          <p:cNvSpPr txBox="1"/>
          <p:nvPr/>
        </p:nvSpPr>
        <p:spPr>
          <a:xfrm>
            <a:off x="234856" y="4738518"/>
            <a:ext cx="92574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15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나눔고딕 ExtraBold" panose="020D0904000000000000" pitchFamily="50" charset="-127"/>
                <a:cs typeface="Courier New" panose="02070309020205020404" pitchFamily="49" charset="0"/>
              </a:rPr>
              <a:t>if</a:t>
            </a:r>
            <a:r>
              <a:rPr lang="sv-SE" altLang="ko-KR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나눔고딕 ExtraBold" panose="020D0904000000000000" pitchFamily="50" charset="-127"/>
                <a:cs typeface="Courier New" panose="02070309020205020404" pitchFamily="49" charset="0"/>
              </a:rPr>
              <a:t> ((r_min_val &lt; theta &amp;&amp; theta &lt; 70) || (120 &lt; theta &amp;&amp; theta &lt; l_max_val))</a:t>
            </a:r>
            <a:endParaRPr lang="ko-KR" altLang="en-US" sz="1500" dirty="0">
              <a:highlight>
                <a:srgbClr val="FFFF00"/>
              </a:highlight>
              <a:latin typeface="Courier New" panose="02070309020205020404" pitchFamily="49" charset="0"/>
              <a:ea typeface="나눔고딕 ExtraBold" panose="020D0904000000000000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9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95E5C-8A4E-4F9A-9CB2-5D34FB736F8D}"/>
              </a:ext>
            </a:extLst>
          </p:cNvPr>
          <p:cNvGrpSpPr/>
          <p:nvPr/>
        </p:nvGrpSpPr>
        <p:grpSpPr>
          <a:xfrm>
            <a:off x="1086880" y="1225954"/>
            <a:ext cx="7676977" cy="584775"/>
            <a:chOff x="1951940" y="1280788"/>
            <a:chExt cx="5596298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B81EB-D5E5-4966-820C-FF800D8328E1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HoughlinesP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와 </a:t>
              </a:r>
              <a:r>
                <a:rPr lang="en-US" altLang="ko-KR" sz="28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HoughLines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E810F-F065-4117-A0B1-5A2375D7B86D}"/>
                </a:ext>
              </a:extLst>
            </p:cNvPr>
            <p:cNvSpPr txBox="1"/>
            <p:nvPr/>
          </p:nvSpPr>
          <p:spPr>
            <a:xfrm>
              <a:off x="1951940" y="1280788"/>
              <a:ext cx="1214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 descr="도로, 실외, 장면, 트랙이(가) 표시된 사진&#10;&#10;자동 생성된 설명">
            <a:extLst>
              <a:ext uri="{FF2B5EF4-FFF2-40B4-BE49-F238E27FC236}">
                <a16:creationId xmlns:a16="http://schemas.microsoft.com/office/drawing/2014/main" id="{76853BB1-2A21-4FF9-8C2E-E42B00880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63" y="2079996"/>
            <a:ext cx="3102796" cy="3204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A173C-29C0-49C1-98C4-E1C920994F11}"/>
              </a:ext>
            </a:extLst>
          </p:cNvPr>
          <p:cNvSpPr txBox="1"/>
          <p:nvPr/>
        </p:nvSpPr>
        <p:spPr>
          <a:xfrm>
            <a:off x="236693" y="5362909"/>
            <a:ext cx="4966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HoughlinesP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임의의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점에서 라인을 찾아준다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직선만을 인식해서 움직이는 영상에선 지속적 검출이 어려움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82EAB-D2A6-4533-A259-73A02E4F7805}"/>
              </a:ext>
            </a:extLst>
          </p:cNvPr>
          <p:cNvSpPr txBox="1"/>
          <p:nvPr/>
        </p:nvSpPr>
        <p:spPr>
          <a:xfrm>
            <a:off x="5203370" y="5473260"/>
            <a:ext cx="470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완전한 직선을 검출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 영역 밖까지 라인이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그려짐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63B55-53F4-4AF5-9456-CAFE6C68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99" y="2148893"/>
            <a:ext cx="3728801" cy="3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95E5C-8A4E-4F9A-9CB2-5D34FB736F8D}"/>
              </a:ext>
            </a:extLst>
          </p:cNvPr>
          <p:cNvGrpSpPr/>
          <p:nvPr/>
        </p:nvGrpSpPr>
        <p:grpSpPr>
          <a:xfrm>
            <a:off x="1086880" y="1225954"/>
            <a:ext cx="7676977" cy="584775"/>
            <a:chOff x="1951940" y="1280788"/>
            <a:chExt cx="5596298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B81EB-D5E5-4966-820C-FF800D8328E1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Intersection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E810F-F065-4117-A0B1-5A2375D7B86D}"/>
                </a:ext>
              </a:extLst>
            </p:cNvPr>
            <p:cNvSpPr txBox="1"/>
            <p:nvPr/>
          </p:nvSpPr>
          <p:spPr>
            <a:xfrm>
              <a:off x="1951940" y="1280788"/>
              <a:ext cx="1214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382EAB-D2A6-4533-A259-73A02E4F7805}"/>
              </a:ext>
            </a:extLst>
          </p:cNvPr>
          <p:cNvSpPr txBox="1"/>
          <p:nvPr/>
        </p:nvSpPr>
        <p:spPr>
          <a:xfrm>
            <a:off x="617007" y="5856554"/>
            <a:ext cx="7926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영역으로 지정된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추출하고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교점을 구해 직선으로 연결해줌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720F52-5A0A-4153-9604-9ADC6E6C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71" y="2307694"/>
            <a:ext cx="2848384" cy="2911581"/>
          </a:xfrm>
          <a:prstGeom prst="rect">
            <a:avLst/>
          </a:prstGeom>
        </p:spPr>
      </p:pic>
      <p:sp>
        <p:nvSpPr>
          <p:cNvPr id="15" name="대각선 줄무늬 14">
            <a:extLst>
              <a:ext uri="{FF2B5EF4-FFF2-40B4-BE49-F238E27FC236}">
                <a16:creationId xmlns:a16="http://schemas.microsoft.com/office/drawing/2014/main" id="{4A0D9FC8-2F16-482B-AC00-155762ABECD7}"/>
              </a:ext>
            </a:extLst>
          </p:cNvPr>
          <p:cNvSpPr/>
          <p:nvPr/>
        </p:nvSpPr>
        <p:spPr>
          <a:xfrm rot="2687472">
            <a:off x="1491557" y="4173503"/>
            <a:ext cx="1786811" cy="1884163"/>
          </a:xfrm>
          <a:prstGeom prst="diagStripe">
            <a:avLst>
              <a:gd name="adj" fmla="val 27356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7F9704-C8EF-48FE-B41B-223E58A48FFF}"/>
              </a:ext>
            </a:extLst>
          </p:cNvPr>
          <p:cNvSpPr/>
          <p:nvPr/>
        </p:nvSpPr>
        <p:spPr>
          <a:xfrm>
            <a:off x="2100367" y="4154212"/>
            <a:ext cx="104503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175486-ADDF-4186-BA87-E808713D351A}"/>
              </a:ext>
            </a:extLst>
          </p:cNvPr>
          <p:cNvSpPr/>
          <p:nvPr/>
        </p:nvSpPr>
        <p:spPr>
          <a:xfrm>
            <a:off x="2456909" y="4154212"/>
            <a:ext cx="104503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B462CD-081F-4D54-A171-C4C9FB9DE341}"/>
              </a:ext>
            </a:extLst>
          </p:cNvPr>
          <p:cNvSpPr/>
          <p:nvPr/>
        </p:nvSpPr>
        <p:spPr>
          <a:xfrm>
            <a:off x="1628810" y="5013685"/>
            <a:ext cx="104503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78FB5E1-E6C3-43FA-A50D-7209E4F6F4AD}"/>
              </a:ext>
            </a:extLst>
          </p:cNvPr>
          <p:cNvSpPr/>
          <p:nvPr/>
        </p:nvSpPr>
        <p:spPr>
          <a:xfrm>
            <a:off x="3122095" y="4991415"/>
            <a:ext cx="104503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FC61B9-F83A-42A1-B2CF-E1D4664D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66372"/>
            <a:ext cx="4169804" cy="3302421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D0BD653-A129-425C-83E1-2E0AA9CA2550}"/>
              </a:ext>
            </a:extLst>
          </p:cNvPr>
          <p:cNvSpPr/>
          <p:nvPr/>
        </p:nvSpPr>
        <p:spPr>
          <a:xfrm>
            <a:off x="3848840" y="3581968"/>
            <a:ext cx="683474" cy="5232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7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Sliding Window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B81EB-D5E5-4966-820C-FF800D8328E1}"/>
              </a:ext>
            </a:extLst>
          </p:cNvPr>
          <p:cNvSpPr txBox="1"/>
          <p:nvPr/>
        </p:nvSpPr>
        <p:spPr>
          <a:xfrm>
            <a:off x="1531038" y="1045440"/>
            <a:ext cx="60988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세밀한 라인을 검출하기 위해 시도해본 기능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Sliding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1C9B2A-CE5A-4CA6-8469-1E43CD8D8C3F}"/>
              </a:ext>
            </a:extLst>
          </p:cNvPr>
          <p:cNvSpPr txBox="1"/>
          <p:nvPr/>
        </p:nvSpPr>
        <p:spPr>
          <a:xfrm>
            <a:off x="1832024" y="2280698"/>
            <a:ext cx="5496884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vector</a:t>
            </a:r>
            <a:r>
              <a:rPr lang="ko-KR" altLang="en-US" sz="1100" dirty="0"/>
              <a:t>&lt;Point2f&gt; </a:t>
            </a:r>
            <a:r>
              <a:rPr lang="ko-KR" altLang="en-US" sz="1100" dirty="0" err="1"/>
              <a:t>slidingWindow</a:t>
            </a:r>
            <a:r>
              <a:rPr lang="ko-KR" altLang="en-US" sz="1100" dirty="0"/>
              <a:t>(</a:t>
            </a:r>
            <a:r>
              <a:rPr lang="ko-KR" altLang="en-US" sz="1100" dirty="0" err="1"/>
              <a:t>Mat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image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Rect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window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{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vector</a:t>
            </a:r>
            <a:r>
              <a:rPr lang="ko-KR" altLang="en-US" sz="1100" dirty="0"/>
              <a:t>&lt;Point2f&gt; </a:t>
            </a:r>
            <a:r>
              <a:rPr lang="ko-KR" altLang="en-US" sz="1100" dirty="0" err="1"/>
              <a:t>points</a:t>
            </a:r>
            <a:r>
              <a:rPr lang="ko-KR" altLang="en-US" sz="1100" dirty="0"/>
              <a:t>;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const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Size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imgSize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image.size</a:t>
            </a:r>
            <a:r>
              <a:rPr lang="ko-KR" altLang="en-US" sz="1100" dirty="0"/>
              <a:t>();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bool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shouldBreak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false</a:t>
            </a:r>
            <a:r>
              <a:rPr lang="ko-KR" altLang="en-US" sz="1100" dirty="0"/>
              <a:t>;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while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true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{ 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currentX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window.x</a:t>
            </a:r>
            <a:r>
              <a:rPr lang="ko-KR" altLang="en-US" sz="1100" dirty="0"/>
              <a:t> + </a:t>
            </a:r>
            <a:r>
              <a:rPr lang="ko-KR" altLang="en-US" sz="1100" dirty="0" err="1"/>
              <a:t>window.width</a:t>
            </a:r>
            <a:r>
              <a:rPr lang="ko-KR" altLang="en-US" sz="1100" dirty="0"/>
              <a:t> * 0.5f;  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roi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image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window</a:t>
            </a:r>
            <a:r>
              <a:rPr lang="ko-KR" altLang="en-US" sz="1100" dirty="0"/>
              <a:t>); //ROI 설정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vector</a:t>
            </a:r>
            <a:r>
              <a:rPr lang="ko-KR" altLang="en-US" sz="1100" dirty="0"/>
              <a:t>&lt;Point2f&gt; </a:t>
            </a:r>
            <a:r>
              <a:rPr lang="ko-KR" altLang="en-US" sz="1100" dirty="0" err="1"/>
              <a:t>locations</a:t>
            </a:r>
            <a:r>
              <a:rPr lang="ko-KR" altLang="en-US" sz="1100" dirty="0"/>
              <a:t>;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avgX</a:t>
            </a:r>
            <a:r>
              <a:rPr lang="ko-KR" altLang="en-US" sz="1100" dirty="0"/>
              <a:t> = 0.0f;</a:t>
            </a:r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= 0; </a:t>
            </a:r>
            <a:r>
              <a:rPr lang="ko-KR" altLang="en-US" sz="1100" dirty="0" err="1"/>
              <a:t>i</a:t>
            </a:r>
            <a:r>
              <a:rPr lang="ko-KR" altLang="en-US" sz="1100" dirty="0"/>
              <a:t> &lt; </a:t>
            </a:r>
            <a:r>
              <a:rPr lang="ko-KR" altLang="en-US" sz="1100" dirty="0" err="1"/>
              <a:t>locations.size</a:t>
            </a:r>
            <a:r>
              <a:rPr lang="ko-KR" altLang="en-US" sz="1100" dirty="0"/>
              <a:t>(); ++</a:t>
            </a:r>
            <a:r>
              <a:rPr lang="ko-KR" altLang="en-US" sz="1100" dirty="0" err="1"/>
              <a:t>i</a:t>
            </a:r>
            <a:r>
              <a:rPr lang="ko-KR" altLang="en-US" sz="1100" dirty="0"/>
              <a:t>) {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x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locations</a:t>
            </a:r>
            <a:r>
              <a:rPr lang="ko-KR" altLang="en-US" sz="1100" dirty="0"/>
              <a:t>[</a:t>
            </a:r>
            <a:r>
              <a:rPr lang="ko-KR" altLang="en-US" sz="1100" dirty="0" err="1"/>
              <a:t>i</a:t>
            </a:r>
            <a:r>
              <a:rPr lang="ko-KR" altLang="en-US" sz="1100" dirty="0"/>
              <a:t>].</a:t>
            </a:r>
            <a:r>
              <a:rPr lang="ko-KR" altLang="en-US" sz="1100" dirty="0" err="1"/>
              <a:t>x</a:t>
            </a:r>
            <a:r>
              <a:rPr lang="ko-KR" altLang="en-US" sz="1100" dirty="0"/>
              <a:t>;  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avgX</a:t>
            </a:r>
            <a:r>
              <a:rPr lang="ko-KR" altLang="en-US" sz="1100" dirty="0"/>
              <a:t> += </a:t>
            </a:r>
            <a:r>
              <a:rPr lang="ko-KR" altLang="en-US" sz="1100" dirty="0" err="1"/>
              <a:t>window.x</a:t>
            </a:r>
            <a:r>
              <a:rPr lang="ko-KR" altLang="en-US" sz="1100" dirty="0"/>
              <a:t> + </a:t>
            </a:r>
            <a:r>
              <a:rPr lang="ko-KR" altLang="en-US" sz="1100" dirty="0" err="1"/>
              <a:t>x</a:t>
            </a:r>
            <a:r>
              <a:rPr lang="ko-KR" altLang="en-US" sz="1100" dirty="0"/>
              <a:t>; }</a:t>
            </a:r>
          </a:p>
          <a:p>
            <a:r>
              <a:rPr lang="ko-KR" altLang="en-US" sz="1100" dirty="0" err="1"/>
              <a:t>avgX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locations.empty</a:t>
            </a:r>
            <a:r>
              <a:rPr lang="ko-KR" altLang="en-US" sz="1100" dirty="0"/>
              <a:t>() ? </a:t>
            </a:r>
            <a:r>
              <a:rPr lang="ko-KR" altLang="en-US" sz="1100" dirty="0" err="1"/>
              <a:t>currentX</a:t>
            </a:r>
            <a:r>
              <a:rPr lang="ko-KR" altLang="en-US" sz="1100" dirty="0"/>
              <a:t> : </a:t>
            </a:r>
            <a:r>
              <a:rPr lang="ko-KR" altLang="en-US" sz="1100" dirty="0" err="1"/>
              <a:t>avgX</a:t>
            </a:r>
            <a:r>
              <a:rPr lang="ko-KR" altLang="en-US" sz="1100" dirty="0"/>
              <a:t> / </a:t>
            </a:r>
            <a:r>
              <a:rPr lang="ko-KR" altLang="en-US" sz="1100" dirty="0" err="1"/>
              <a:t>locations.size</a:t>
            </a:r>
            <a:r>
              <a:rPr lang="ko-KR" altLang="en-US" sz="1100" dirty="0"/>
              <a:t>();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Point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point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avgX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window.y</a:t>
            </a:r>
            <a:r>
              <a:rPr lang="ko-KR" altLang="en-US" sz="1100" dirty="0"/>
              <a:t> + </a:t>
            </a:r>
            <a:r>
              <a:rPr lang="ko-KR" altLang="en-US" sz="1100" dirty="0" err="1"/>
              <a:t>window.height</a:t>
            </a:r>
            <a:r>
              <a:rPr lang="ko-KR" altLang="en-US" sz="1100" dirty="0"/>
              <a:t> * 0.5f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points.push_back</a:t>
            </a:r>
            <a:r>
              <a:rPr lang="ko-KR" altLang="en-US" sz="1100" dirty="0"/>
              <a:t>(</a:t>
            </a:r>
            <a:r>
              <a:rPr lang="ko-KR" altLang="en-US" sz="1100" dirty="0" err="1"/>
              <a:t>point</a:t>
            </a:r>
            <a:r>
              <a:rPr lang="en-US" altLang="ko-KR" sz="1100" dirty="0"/>
              <a:t>;</a:t>
            </a:r>
          </a:p>
          <a:p>
            <a:r>
              <a:rPr lang="ko-KR" altLang="en-US" sz="1100" dirty="0" err="1"/>
              <a:t>if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window.y</a:t>
            </a:r>
            <a:r>
              <a:rPr lang="ko-KR" altLang="en-US" sz="1100" dirty="0"/>
              <a:t> &lt; 0) {</a:t>
            </a:r>
            <a:endParaRPr lang="en-US" altLang="ko-KR" sz="1100" dirty="0"/>
          </a:p>
          <a:p>
            <a:r>
              <a:rPr lang="en-US" altLang="ko-KR" sz="1100" dirty="0"/>
              <a:t>          </a:t>
            </a:r>
            <a:r>
              <a:rPr lang="ko-KR" altLang="en-US" sz="1100" dirty="0" err="1"/>
              <a:t>window.y</a:t>
            </a:r>
            <a:r>
              <a:rPr lang="ko-KR" altLang="en-US" sz="1100" dirty="0"/>
              <a:t> = 0;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shouldBreak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true</a:t>
            </a:r>
            <a:r>
              <a:rPr lang="ko-KR" altLang="en-US" sz="1100" dirty="0"/>
              <a:t>;  </a:t>
            </a:r>
          </a:p>
          <a:p>
            <a:r>
              <a:rPr lang="ko-KR" altLang="en-US" sz="1100" dirty="0"/>
              <a:t>        }</a:t>
            </a:r>
          </a:p>
          <a:p>
            <a:r>
              <a:rPr lang="en-US" altLang="ko-KR" sz="1100" dirty="0"/>
              <a:t>    </a:t>
            </a:r>
            <a:r>
              <a:rPr lang="ko-KR" altLang="en-US" sz="1100" dirty="0" err="1"/>
              <a:t>window.x</a:t>
            </a:r>
            <a:r>
              <a:rPr lang="ko-KR" altLang="en-US" sz="1100" dirty="0"/>
              <a:t> += (</a:t>
            </a:r>
            <a:r>
              <a:rPr lang="ko-KR" altLang="en-US" sz="1100" dirty="0" err="1"/>
              <a:t>point.x</a:t>
            </a:r>
            <a:r>
              <a:rPr lang="ko-KR" altLang="en-US" sz="1100" dirty="0"/>
              <a:t> - </a:t>
            </a:r>
            <a:r>
              <a:rPr lang="ko-KR" altLang="en-US" sz="1100" dirty="0" err="1"/>
              <a:t>currentX</a:t>
            </a:r>
            <a:r>
              <a:rPr lang="ko-KR" altLang="en-US" sz="1100" dirty="0"/>
              <a:t>); 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shouldBreak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        </a:t>
            </a:r>
            <a:r>
              <a:rPr lang="ko-KR" altLang="en-US" sz="1100" dirty="0" err="1"/>
              <a:t>break</a:t>
            </a:r>
            <a:r>
              <a:rPr lang="ko-KR" altLang="en-US" sz="1100" dirty="0"/>
              <a:t>;</a:t>
            </a:r>
          </a:p>
          <a:p>
            <a:r>
              <a:rPr lang="ko-KR" altLang="en-US" sz="11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7170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5940D1-A78F-489D-A192-8C09E36C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1" y="1053080"/>
            <a:ext cx="5017846" cy="2846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2E2161-846D-451D-BFD6-0CADEA675607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Sliding Window</a:t>
            </a:r>
            <a:endParaRPr lang="ko-KR" altLang="en-US" sz="1100" b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0298A4-9CFE-4655-9543-A9D9E4EFA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480" y="2943274"/>
            <a:ext cx="3949642" cy="2606363"/>
          </a:xfrm>
          <a:prstGeom prst="rect">
            <a:avLst/>
          </a:prstGeom>
        </p:spPr>
      </p:pic>
      <p:sp>
        <p:nvSpPr>
          <p:cNvPr id="2" name="화살표: 위로 구부러짐 1">
            <a:extLst>
              <a:ext uri="{FF2B5EF4-FFF2-40B4-BE49-F238E27FC236}">
                <a16:creationId xmlns:a16="http://schemas.microsoft.com/office/drawing/2014/main" id="{35A0B8B0-8C1C-484B-8564-2978189C17A6}"/>
              </a:ext>
            </a:extLst>
          </p:cNvPr>
          <p:cNvSpPr/>
          <p:nvPr/>
        </p:nvSpPr>
        <p:spPr>
          <a:xfrm rot="2105436">
            <a:off x="3351270" y="4321734"/>
            <a:ext cx="999744" cy="530269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F45F8-FF52-436F-87E7-CB0C0B4CA0A7}"/>
              </a:ext>
            </a:extLst>
          </p:cNvPr>
          <p:cNvSpPr txBox="1"/>
          <p:nvPr/>
        </p:nvSpPr>
        <p:spPr>
          <a:xfrm>
            <a:off x="1068778" y="5970600"/>
            <a:ext cx="792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연속추출로 곡선부분까지 세밀한 검출을 하도록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시도해봄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02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618EA-25F5-4E83-AFB9-7224D306ED1B}"/>
              </a:ext>
            </a:extLst>
          </p:cNvPr>
          <p:cNvSpPr txBox="1"/>
          <p:nvPr/>
        </p:nvSpPr>
        <p:spPr>
          <a:xfrm>
            <a:off x="1144520" y="5996256"/>
            <a:ext cx="701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모양인 사다리꼴의 대각선과 만나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차선을 변경하지 않음에도 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변경되었다고 잘못 판단하는 문제 발생 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2FDF81-1886-42B6-8F20-D0C439065EF7}"/>
              </a:ext>
            </a:extLst>
          </p:cNvPr>
          <p:cNvGrpSpPr/>
          <p:nvPr/>
        </p:nvGrpSpPr>
        <p:grpSpPr>
          <a:xfrm>
            <a:off x="2683769" y="2561362"/>
            <a:ext cx="3593580" cy="3256191"/>
            <a:chOff x="2775209" y="3509063"/>
            <a:chExt cx="3593580" cy="32561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8DF24E-E711-44D6-A675-68CB87D69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5209" y="3509063"/>
              <a:ext cx="3593580" cy="3256191"/>
            </a:xfrm>
            <a:prstGeom prst="rect">
              <a:avLst/>
            </a:prstGeom>
          </p:spPr>
        </p:pic>
        <p:sp>
          <p:nvSpPr>
            <p:cNvPr id="7" name="원형: 비어 있음 6">
              <a:extLst>
                <a:ext uri="{FF2B5EF4-FFF2-40B4-BE49-F238E27FC236}">
                  <a16:creationId xmlns:a16="http://schemas.microsoft.com/office/drawing/2014/main" id="{DE9431EB-1831-441E-B1E5-23D0A54102FD}"/>
                </a:ext>
              </a:extLst>
            </p:cNvPr>
            <p:cNvSpPr/>
            <p:nvPr/>
          </p:nvSpPr>
          <p:spPr>
            <a:xfrm>
              <a:off x="4362993" y="3832228"/>
              <a:ext cx="765467" cy="791580"/>
            </a:xfrm>
            <a:prstGeom prst="donut">
              <a:avLst>
                <a:gd name="adj" fmla="val 6111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2F7AA-2A0E-4A5F-B38B-A77AEF0647D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시도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화면의 중심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D8DC8-4E99-43DC-A62A-A22A2DDF2358}"/>
              </a:ext>
            </a:extLst>
          </p:cNvPr>
          <p:cNvSpPr txBox="1"/>
          <p:nvPr/>
        </p:nvSpPr>
        <p:spPr>
          <a:xfrm>
            <a:off x="1281160" y="1812759"/>
            <a:ext cx="701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영상의 중심이 차의 중심선은 아니다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8E6B3-B3A8-477A-A189-FFF57BD8A068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91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FBAAD-ED49-4EE5-86FF-DFD3B660F49B}"/>
              </a:ext>
            </a:extLst>
          </p:cNvPr>
          <p:cNvGrpSpPr/>
          <p:nvPr/>
        </p:nvGrpSpPr>
        <p:grpSpPr>
          <a:xfrm>
            <a:off x="1880906" y="1902884"/>
            <a:ext cx="5160878" cy="2769740"/>
            <a:chOff x="7595373" y="4775200"/>
            <a:chExt cx="4093305" cy="17898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3671BC-3209-4CCE-ADDA-3A297CA3E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50" t="46304" r="16423" b="5246"/>
            <a:stretch/>
          </p:blipFill>
          <p:spPr>
            <a:xfrm>
              <a:off x="7595373" y="4775200"/>
              <a:ext cx="4093305" cy="17898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359302-F086-4529-A588-03424691321E}"/>
                </a:ext>
              </a:extLst>
            </p:cNvPr>
            <p:cNvSpPr txBox="1"/>
            <p:nvPr/>
          </p:nvSpPr>
          <p:spPr>
            <a:xfrm>
              <a:off x="9115426" y="5381625"/>
              <a:ext cx="241300" cy="198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②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CBDF1C-F118-426F-AC96-29DB5F61AC8F}"/>
                </a:ext>
              </a:extLst>
            </p:cNvPr>
            <p:cNvSpPr txBox="1"/>
            <p:nvPr/>
          </p:nvSpPr>
          <p:spPr>
            <a:xfrm>
              <a:off x="9656763" y="5381624"/>
              <a:ext cx="241300" cy="198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③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시도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E4AD5-D717-4840-8B49-EE8D8C2F12DC}"/>
              </a:ext>
            </a:extLst>
          </p:cNvPr>
          <p:cNvSpPr txBox="1"/>
          <p:nvPr/>
        </p:nvSpPr>
        <p:spPr>
          <a:xfrm flipH="1">
            <a:off x="565772" y="5145470"/>
            <a:ext cx="8450307" cy="10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Point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roi_middle_low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Point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0.85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))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/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0.15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/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height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0.92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Point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roi_middle_high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Point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1.2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/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width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0.93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/</a:t>
            </a:r>
            <a:r>
              <a:rPr lang="en-US" altLang="ko-KR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height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height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chFrame</a:t>
            </a:r>
            <a:r>
              <a:rPr lang="en-US" altLang="ko-KR" sz="12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roi_middle_low</a:t>
            </a:r>
            <a:r>
              <a:rPr lang="en-US" altLang="ko-KR" sz="12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roi_middle_high</a:t>
            </a:r>
            <a:r>
              <a:rPr lang="en-US" altLang="ko-KR" sz="12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Scalar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20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C8FB6-DC34-499A-9192-339D0A68BE5E}"/>
              </a:ext>
            </a:extLst>
          </p:cNvPr>
          <p:cNvSpPr txBox="1"/>
          <p:nvPr/>
        </p:nvSpPr>
        <p:spPr>
          <a:xfrm flipH="1">
            <a:off x="4007877" y="4914675"/>
            <a:ext cx="11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①</a:t>
            </a:r>
            <a:r>
              <a:rPr lang="ko-KR" altLang="en-US" sz="1400" dirty="0"/>
              <a:t>의 </a:t>
            </a:r>
            <a:r>
              <a:rPr lang="en-US" altLang="ko-KR" sz="1400" dirty="0"/>
              <a:t>x</a:t>
            </a:r>
            <a:r>
              <a:rPr lang="ko-KR" altLang="en-US" sz="1400" dirty="0"/>
              <a:t>성분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699D42-9FFD-4268-A7A8-B35E8A991DC0}"/>
              </a:ext>
            </a:extLst>
          </p:cNvPr>
          <p:cNvSpPr txBox="1"/>
          <p:nvPr/>
        </p:nvSpPr>
        <p:spPr>
          <a:xfrm flipH="1">
            <a:off x="6843239" y="4804684"/>
            <a:ext cx="11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④</a:t>
            </a:r>
            <a:r>
              <a:rPr lang="ko-KR" altLang="en-US" sz="1400" dirty="0"/>
              <a:t>의 </a:t>
            </a:r>
            <a:r>
              <a:rPr lang="en-US" altLang="ko-KR" sz="1400" dirty="0"/>
              <a:t>x</a:t>
            </a:r>
            <a:r>
              <a:rPr lang="ko-KR" altLang="en-US" sz="1400" dirty="0"/>
              <a:t>성분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B21B8F-952F-497C-85FC-3330DDE401D1}"/>
              </a:ext>
            </a:extLst>
          </p:cNvPr>
          <p:cNvSpPr txBox="1"/>
          <p:nvPr/>
        </p:nvSpPr>
        <p:spPr>
          <a:xfrm flipH="1">
            <a:off x="7407362" y="5804957"/>
            <a:ext cx="11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③</a:t>
            </a:r>
            <a:r>
              <a:rPr lang="ko-KR" altLang="en-US" sz="1400" dirty="0"/>
              <a:t>의 </a:t>
            </a:r>
            <a:r>
              <a:rPr lang="en-US" altLang="ko-KR" sz="1400" dirty="0"/>
              <a:t>x</a:t>
            </a:r>
            <a:r>
              <a:rPr lang="ko-KR" altLang="en-US" sz="1400" dirty="0"/>
              <a:t>성분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EE4A7-CA19-40DC-BA78-7AC0DFD8B12F}"/>
              </a:ext>
            </a:extLst>
          </p:cNvPr>
          <p:cNvSpPr txBox="1"/>
          <p:nvPr/>
        </p:nvSpPr>
        <p:spPr>
          <a:xfrm flipH="1">
            <a:off x="4206988" y="5349248"/>
            <a:ext cx="112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②</a:t>
            </a:r>
            <a:r>
              <a:rPr lang="ko-KR" altLang="en-US" sz="1200" dirty="0"/>
              <a:t>의 </a:t>
            </a:r>
            <a:r>
              <a:rPr lang="en-US" altLang="ko-KR" sz="1200" dirty="0"/>
              <a:t>x</a:t>
            </a:r>
            <a:r>
              <a:rPr lang="ko-KR" altLang="en-US" sz="1200" dirty="0"/>
              <a:t>성분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83B29-D71E-41E4-A8F2-9F95B04FAA39}"/>
              </a:ext>
            </a:extLst>
          </p:cNvPr>
          <p:cNvSpPr txBox="1"/>
          <p:nvPr/>
        </p:nvSpPr>
        <p:spPr>
          <a:xfrm>
            <a:off x="2630745" y="4331984"/>
            <a:ext cx="30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①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0BCA6-FDA2-43BA-A770-9790A773BBF1}"/>
              </a:ext>
            </a:extLst>
          </p:cNvPr>
          <p:cNvSpPr txBox="1"/>
          <p:nvPr/>
        </p:nvSpPr>
        <p:spPr>
          <a:xfrm>
            <a:off x="6085483" y="4346940"/>
            <a:ext cx="30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④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C0C66-F9B6-4FB3-A45C-3A2AEBEE72D7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097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FBAAD-ED49-4EE5-86FF-DFD3B660F49B}"/>
              </a:ext>
            </a:extLst>
          </p:cNvPr>
          <p:cNvGrpSpPr/>
          <p:nvPr/>
        </p:nvGrpSpPr>
        <p:grpSpPr>
          <a:xfrm>
            <a:off x="1880906" y="1902884"/>
            <a:ext cx="5160878" cy="2769740"/>
            <a:chOff x="7595373" y="4775200"/>
            <a:chExt cx="4093305" cy="17898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3671BC-3209-4CCE-ADDA-3A297CA3E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50" t="46304" r="16423" b="5246"/>
            <a:stretch/>
          </p:blipFill>
          <p:spPr>
            <a:xfrm>
              <a:off x="7595373" y="4775200"/>
              <a:ext cx="4093305" cy="17898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359302-F086-4529-A588-03424691321E}"/>
                </a:ext>
              </a:extLst>
            </p:cNvPr>
            <p:cNvSpPr txBox="1"/>
            <p:nvPr/>
          </p:nvSpPr>
          <p:spPr>
            <a:xfrm>
              <a:off x="9115426" y="5381625"/>
              <a:ext cx="241300" cy="198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②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CBDF1C-F118-426F-AC96-29DB5F61AC8F}"/>
                </a:ext>
              </a:extLst>
            </p:cNvPr>
            <p:cNvSpPr txBox="1"/>
            <p:nvPr/>
          </p:nvSpPr>
          <p:spPr>
            <a:xfrm>
              <a:off x="9656763" y="5381624"/>
              <a:ext cx="241300" cy="198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③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시도 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583B29-D71E-41E4-A8F2-9F95B04FAA39}"/>
              </a:ext>
            </a:extLst>
          </p:cNvPr>
          <p:cNvSpPr txBox="1"/>
          <p:nvPr/>
        </p:nvSpPr>
        <p:spPr>
          <a:xfrm>
            <a:off x="2463176" y="4346940"/>
            <a:ext cx="30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①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0BCA6-FDA2-43BA-A770-9790A773BBF1}"/>
              </a:ext>
            </a:extLst>
          </p:cNvPr>
          <p:cNvSpPr txBox="1"/>
          <p:nvPr/>
        </p:nvSpPr>
        <p:spPr>
          <a:xfrm>
            <a:off x="6085483" y="4346940"/>
            <a:ext cx="30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④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EF6A4B-3065-49AF-9188-C8C3387F8D3C}"/>
              </a:ext>
            </a:extLst>
          </p:cNvPr>
          <p:cNvSpPr txBox="1"/>
          <p:nvPr/>
        </p:nvSpPr>
        <p:spPr>
          <a:xfrm>
            <a:off x="882019" y="5293490"/>
            <a:ext cx="7379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기반으로 수직이 아닌 기울기가 반영된 선을 그어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좀더 정확한 차선 변경만을 판단할 가능성이 높아짐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6" name="대각선 줄무늬 25">
            <a:extLst>
              <a:ext uri="{FF2B5EF4-FFF2-40B4-BE49-F238E27FC236}">
                <a16:creationId xmlns:a16="http://schemas.microsoft.com/office/drawing/2014/main" id="{F0008161-92AF-4BE5-9953-041423E48F69}"/>
              </a:ext>
            </a:extLst>
          </p:cNvPr>
          <p:cNvSpPr/>
          <p:nvPr/>
        </p:nvSpPr>
        <p:spPr>
          <a:xfrm rot="2557219">
            <a:off x="3109560" y="3381411"/>
            <a:ext cx="2785890" cy="2546613"/>
          </a:xfrm>
          <a:prstGeom prst="diagStripe">
            <a:avLst>
              <a:gd name="adj" fmla="val 27356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DC52A-7757-4BD9-BDCB-054D26B8AF45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22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중심선을 이용해 경고하기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시도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EF6A4B-3065-49AF-9188-C8C3387F8D3C}"/>
              </a:ext>
            </a:extLst>
          </p:cNvPr>
          <p:cNvSpPr txBox="1"/>
          <p:nvPr/>
        </p:nvSpPr>
        <p:spPr>
          <a:xfrm>
            <a:off x="1100945" y="5324269"/>
            <a:ext cx="73799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중심선을 기준으로 새로운 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지정해 해당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비교해 경고를 해주는 방식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400" dirty="0">
              <a:solidFill>
                <a:srgbClr val="2204D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671BC-3209-4CCE-ADDA-3A297CA3E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46304" r="16423" b="5246"/>
          <a:stretch/>
        </p:blipFill>
        <p:spPr>
          <a:xfrm>
            <a:off x="5342707" y="1957729"/>
            <a:ext cx="3240493" cy="2769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7F46EB-7AA9-4040-A73D-06E04859A53F}"/>
              </a:ext>
            </a:extLst>
          </p:cNvPr>
          <p:cNvSpPr txBox="1"/>
          <p:nvPr/>
        </p:nvSpPr>
        <p:spPr>
          <a:xfrm>
            <a:off x="608540" y="2222555"/>
            <a:ext cx="4585062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B91AF"/>
                </a:solidFill>
                <a:ea typeface="돋움체" panose="020B0609000101010101" pitchFamily="49" charset="-127"/>
              </a:rPr>
              <a:t>Point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cpoints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[4];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cpoints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[0] </a:t>
            </a:r>
            <a:r>
              <a:rPr lang="en-US" altLang="ko-KR" sz="1600" dirty="0">
                <a:solidFill>
                  <a:srgbClr val="008080"/>
                </a:solidFill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ea typeface="돋움체" panose="020B0609000101010101" pitchFamily="49" charset="-127"/>
              </a:rPr>
              <a:t>Point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roi_middle_low.x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- 25, 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roi_middle_low.y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돋움체" panose="020B0609000101010101" pitchFamily="49" charset="-127"/>
              </a:rPr>
              <a:t>왼쪽 아래</a:t>
            </a:r>
            <a:endParaRPr lang="ko-KR" altLang="en-US" sz="1600" dirty="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cpoints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[1] </a:t>
            </a:r>
            <a:r>
              <a:rPr lang="en-US" altLang="ko-KR" sz="1600" dirty="0">
                <a:solidFill>
                  <a:srgbClr val="008080"/>
                </a:solidFill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ea typeface="돋움체" panose="020B0609000101010101" pitchFamily="49" charset="-127"/>
              </a:rPr>
              <a:t>Point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roi_middle_high.x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+ 2, 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roi_middle_high.y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+ 50);</a:t>
            </a:r>
            <a:r>
              <a:rPr lang="en-US" altLang="ko-KR" sz="1600" dirty="0">
                <a:solidFill>
                  <a:srgbClr val="008000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ea typeface="돋움체" panose="020B0609000101010101" pitchFamily="49" charset="-127"/>
              </a:rPr>
              <a:t>위</a:t>
            </a:r>
            <a:endParaRPr lang="ko-KR" altLang="en-US" sz="1600" dirty="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cpoints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[2] </a:t>
            </a:r>
            <a:r>
              <a:rPr lang="en-US" altLang="ko-KR" sz="1600" dirty="0">
                <a:solidFill>
                  <a:srgbClr val="008080"/>
                </a:solidFill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ea typeface="돋움체" panose="020B0609000101010101" pitchFamily="49" charset="-127"/>
              </a:rPr>
              <a:t>Point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roi_middle_low.x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 + 25, </a:t>
            </a:r>
            <a:r>
              <a:rPr lang="en-US" altLang="ko-KR" sz="1600" dirty="0" err="1">
                <a:solidFill>
                  <a:srgbClr val="000000"/>
                </a:solidFill>
                <a:ea typeface="돋움체" panose="020B0609000101010101" pitchFamily="49" charset="-127"/>
              </a:rPr>
              <a:t>roi_middle_low.y</a:t>
            </a:r>
            <a:r>
              <a:rPr lang="en-US" altLang="ko-KR" sz="1600" dirty="0">
                <a:solidFill>
                  <a:srgbClr val="000000"/>
                </a:solidFill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ea typeface="돋움체" panose="020B0609000101010101" pitchFamily="49" charset="-127"/>
              </a:rPr>
              <a:t>오른쪽 아래</a:t>
            </a:r>
            <a:endParaRPr lang="ko-KR" altLang="en-US" sz="1600" dirty="0">
              <a:solidFill>
                <a:srgbClr val="000000"/>
              </a:solidFill>
              <a:ea typeface="돋움체" panose="020B0609000101010101" pitchFamily="49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0FFE8728-30C3-49F4-A025-2474322DDD64}"/>
              </a:ext>
            </a:extLst>
          </p:cNvPr>
          <p:cNvSpPr/>
          <p:nvPr/>
        </p:nvSpPr>
        <p:spPr>
          <a:xfrm>
            <a:off x="6616337" y="3745079"/>
            <a:ext cx="483326" cy="940525"/>
          </a:xfrm>
          <a:prstGeom prst="triangle">
            <a:avLst/>
          </a:prstGeom>
          <a:solidFill>
            <a:srgbClr val="FFFF00">
              <a:alpha val="6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219E9-9033-4B27-99A3-BA78A52EAE48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675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36125"/>
            <a:ext cx="9144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4865" y="3776131"/>
            <a:ext cx="182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문제와 해결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7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02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133" y="3115734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03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5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04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066" y="1405466"/>
            <a:ext cx="489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accent4"/>
                </a:solidFill>
                <a:latin typeface="+mn-ea"/>
              </a:rPr>
              <a:t>목차</a:t>
            </a:r>
            <a:endParaRPr lang="ko-KR" altLang="en-US" sz="6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2B19C-E9D0-4EF2-9B27-CA5A11FAA517}"/>
              </a:ext>
            </a:extLst>
          </p:cNvPr>
          <p:cNvSpPr txBox="1"/>
          <p:nvPr/>
        </p:nvSpPr>
        <p:spPr>
          <a:xfrm>
            <a:off x="2367529" y="3810965"/>
            <a:ext cx="224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차선변경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32483-6EC7-47D8-8F00-5CD7D0D93DE7}"/>
              </a:ext>
            </a:extLst>
          </p:cNvPr>
          <p:cNvSpPr txBox="1"/>
          <p:nvPr/>
        </p:nvSpPr>
        <p:spPr>
          <a:xfrm>
            <a:off x="4702563" y="3810000"/>
            <a:ext cx="182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코드설명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008A0-EE1C-4704-A61E-CC28CBCBC9AA}"/>
              </a:ext>
            </a:extLst>
          </p:cNvPr>
          <p:cNvSpPr txBox="1"/>
          <p:nvPr/>
        </p:nvSpPr>
        <p:spPr>
          <a:xfrm>
            <a:off x="6590697" y="3836125"/>
            <a:ext cx="182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중심선을 이용해 경고하기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시도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ABF86-D86F-4BCF-8ADF-2E6C053E2FC2}"/>
              </a:ext>
            </a:extLst>
          </p:cNvPr>
          <p:cNvSpPr txBox="1"/>
          <p:nvPr/>
        </p:nvSpPr>
        <p:spPr>
          <a:xfrm>
            <a:off x="501580" y="5926753"/>
            <a:ext cx="8721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검출되는 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규칙적이지 않아 정확도가 떨어짐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037F18-F43B-4D32-981F-04081E213AD2}"/>
              </a:ext>
            </a:extLst>
          </p:cNvPr>
          <p:cNvGrpSpPr/>
          <p:nvPr/>
        </p:nvGrpSpPr>
        <p:grpSpPr>
          <a:xfrm>
            <a:off x="608540" y="2536296"/>
            <a:ext cx="3728801" cy="3040313"/>
            <a:chOff x="2716065" y="1908843"/>
            <a:chExt cx="3728801" cy="304031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FF27CCF-A1EE-4CCD-8B26-C7F22286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065" y="1908843"/>
              <a:ext cx="3728801" cy="3040313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9AA267-FB19-4F69-B85D-04FBEFCB86EE}"/>
                </a:ext>
              </a:extLst>
            </p:cNvPr>
            <p:cNvSpPr/>
            <p:nvPr/>
          </p:nvSpPr>
          <p:spPr>
            <a:xfrm>
              <a:off x="4820194" y="3546565"/>
              <a:ext cx="104503" cy="8490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47D0925-226D-4D51-B20A-1BB6815F9864}"/>
                </a:ext>
              </a:extLst>
            </p:cNvPr>
            <p:cNvSpPr/>
            <p:nvPr/>
          </p:nvSpPr>
          <p:spPr>
            <a:xfrm>
              <a:off x="3140652" y="4587240"/>
              <a:ext cx="133771" cy="12409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99768EB-EDB3-4532-AFC3-91ADDBDC0AC1}"/>
                </a:ext>
              </a:extLst>
            </p:cNvPr>
            <p:cNvSpPr/>
            <p:nvPr/>
          </p:nvSpPr>
          <p:spPr>
            <a:xfrm>
              <a:off x="2937213" y="4625256"/>
              <a:ext cx="133771" cy="12409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467E962-2C22-4F6F-9B53-1CC80328BA67}"/>
                </a:ext>
              </a:extLst>
            </p:cNvPr>
            <p:cNvSpPr/>
            <p:nvPr/>
          </p:nvSpPr>
          <p:spPr>
            <a:xfrm>
              <a:off x="5664925" y="4609796"/>
              <a:ext cx="104503" cy="8490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706F8FA-A6DB-4F79-A7A1-95F55A520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83" t="8148" r="22251" b="21037"/>
          <a:stretch/>
        </p:blipFill>
        <p:spPr>
          <a:xfrm>
            <a:off x="5351875" y="1839276"/>
            <a:ext cx="2962437" cy="378621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C9644A3-9F1E-40BB-A4FE-70AE4C901794}"/>
              </a:ext>
            </a:extLst>
          </p:cNvPr>
          <p:cNvSpPr/>
          <p:nvPr/>
        </p:nvSpPr>
        <p:spPr>
          <a:xfrm>
            <a:off x="4502871" y="3533233"/>
            <a:ext cx="683474" cy="5232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97A79-FFC9-4F3C-B704-D7D4AE8E3F22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076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중심선을 이용해 경고하기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 시도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F8E1B-78E9-454B-B816-511B08B40D14}"/>
              </a:ext>
            </a:extLst>
          </p:cNvPr>
          <p:cNvSpPr txBox="1"/>
          <p:nvPr/>
        </p:nvSpPr>
        <p:spPr>
          <a:xfrm>
            <a:off x="221117" y="5461875"/>
            <a:ext cx="8931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 중 랜덤의 라인 하나와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중심선과의 거리를 비교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임의의 점과의 거리를 알 수 없어 비교가 힘들다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2FDE1D-63FF-4A0F-8946-FD55EFD5AB5D}"/>
              </a:ext>
            </a:extLst>
          </p:cNvPr>
          <p:cNvGrpSpPr/>
          <p:nvPr/>
        </p:nvGrpSpPr>
        <p:grpSpPr>
          <a:xfrm>
            <a:off x="1898689" y="1872285"/>
            <a:ext cx="5346622" cy="3145696"/>
            <a:chOff x="1991561" y="2044130"/>
            <a:chExt cx="5160878" cy="27697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3671BC-3209-4CCE-ADDA-3A297CA3E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50" t="46304" r="16423" b="5246"/>
            <a:stretch/>
          </p:blipFill>
          <p:spPr>
            <a:xfrm>
              <a:off x="1991561" y="2044130"/>
              <a:ext cx="5160878" cy="2769740"/>
            </a:xfrm>
            <a:prstGeom prst="rect">
              <a:avLst/>
            </a:prstGeom>
          </p:spPr>
        </p:pic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280CFF9-A0F5-41B8-8C7F-34E5313EB34B}"/>
                </a:ext>
              </a:extLst>
            </p:cNvPr>
            <p:cNvSpPr/>
            <p:nvPr/>
          </p:nvSpPr>
          <p:spPr>
            <a:xfrm rot="1421463">
              <a:off x="3603472" y="3228043"/>
              <a:ext cx="451054" cy="1560984"/>
            </a:xfrm>
            <a:prstGeom prst="trapezoid">
              <a:avLst/>
            </a:prstGeom>
            <a:solidFill>
              <a:srgbClr val="FF0000">
                <a:alpha val="63000"/>
              </a:srgbClr>
            </a:solidFill>
            <a:ln>
              <a:solidFill>
                <a:srgbClr val="FF0000">
                  <a:alpha val="2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43D6052-D6C5-4BF5-94C6-CA30643D93E4}"/>
                </a:ext>
              </a:extLst>
            </p:cNvPr>
            <p:cNvCxnSpPr/>
            <p:nvPr/>
          </p:nvCxnSpPr>
          <p:spPr>
            <a:xfrm>
              <a:off x="3931919" y="4140926"/>
              <a:ext cx="49638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5E62AA-CD6B-4BF6-9E2C-682533DE96AC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58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671BC-3209-4CCE-ADDA-3A297CA3E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46304" r="16423" b="5246"/>
          <a:stretch/>
        </p:blipFill>
        <p:spPr>
          <a:xfrm>
            <a:off x="1991561" y="2044130"/>
            <a:ext cx="5160878" cy="2769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중심선을 이용해 경고하기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세번째 시도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F8E1B-78E9-454B-B816-511B08B40D14}"/>
              </a:ext>
            </a:extLst>
          </p:cNvPr>
          <p:cNvSpPr txBox="1"/>
          <p:nvPr/>
        </p:nvSpPr>
        <p:spPr>
          <a:xfrm>
            <a:off x="701776" y="5416601"/>
            <a:ext cx="8178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좌측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우측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나누어 이를 기반으로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중심선과의 거리를 비교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정확한 좌우위치를 알 수 없어 비교가 힘들다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8DF95D9-FC3E-4AE0-B81E-B2A7EB9F33D0}"/>
              </a:ext>
            </a:extLst>
          </p:cNvPr>
          <p:cNvCxnSpPr/>
          <p:nvPr/>
        </p:nvCxnSpPr>
        <p:spPr>
          <a:xfrm>
            <a:off x="3931919" y="4135804"/>
            <a:ext cx="49638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3FA6B7-1DEB-4AC3-86DF-FF76CF31B848}"/>
              </a:ext>
            </a:extLst>
          </p:cNvPr>
          <p:cNvCxnSpPr>
            <a:cxnSpLocks/>
          </p:cNvCxnSpPr>
          <p:nvPr/>
        </p:nvCxnSpPr>
        <p:spPr>
          <a:xfrm>
            <a:off x="4428308" y="4135804"/>
            <a:ext cx="44413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496F0B34-3A07-433C-B1D4-E2C5050DE274}"/>
              </a:ext>
            </a:extLst>
          </p:cNvPr>
          <p:cNvSpPr/>
          <p:nvPr/>
        </p:nvSpPr>
        <p:spPr>
          <a:xfrm rot="1421463">
            <a:off x="3603472" y="3228043"/>
            <a:ext cx="451054" cy="1560984"/>
          </a:xfrm>
          <a:prstGeom prst="trapezoid">
            <a:avLst/>
          </a:prstGeom>
          <a:solidFill>
            <a:srgbClr val="FF0000">
              <a:alpha val="63000"/>
            </a:srgbClr>
          </a:solidFill>
          <a:ln>
            <a:solidFill>
              <a:srgbClr val="FF0000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FEE609B6-A58B-44F4-B26B-16CCF5B2FD32}"/>
              </a:ext>
            </a:extLst>
          </p:cNvPr>
          <p:cNvSpPr/>
          <p:nvPr/>
        </p:nvSpPr>
        <p:spPr>
          <a:xfrm rot="20243926">
            <a:off x="4575997" y="3189436"/>
            <a:ext cx="454221" cy="1577143"/>
          </a:xfrm>
          <a:prstGeom prst="trapezoid">
            <a:avLst/>
          </a:prstGeom>
          <a:solidFill>
            <a:srgbClr val="FF0000">
              <a:alpha val="63000"/>
            </a:srgbClr>
          </a:solidFill>
          <a:ln>
            <a:solidFill>
              <a:srgbClr val="FF0000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B8764-89DF-45D9-9F3B-331B3BE65AF2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8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0BE33-9B1F-4016-94D5-A7E93D9DAE04}"/>
              </a:ext>
            </a:extLst>
          </p:cNvPr>
          <p:cNvSpPr txBox="1"/>
          <p:nvPr/>
        </p:nvSpPr>
        <p:spPr>
          <a:xfrm>
            <a:off x="608540" y="1025900"/>
            <a:ext cx="836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직선의 기울기로 경고하기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네번째 시도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EF6A4B-3065-49AF-9188-C8C3387F8D3C}"/>
              </a:ext>
            </a:extLst>
          </p:cNvPr>
          <p:cNvSpPr txBox="1"/>
          <p:nvPr/>
        </p:nvSpPr>
        <p:spPr>
          <a:xfrm>
            <a:off x="839190" y="5536587"/>
            <a:ext cx="7903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04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solidFill>
                  <a:srgbClr val="2204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</a:t>
            </a:r>
            <a:r>
              <a:rPr lang="en-US" altLang="ko-KR" sz="2400" b="1" dirty="0">
                <a:solidFill>
                  <a:srgbClr val="2204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인식한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기울기를 설정해 수직에 가까운 도로라인을 차선변경이라고 인식해줌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61B6-F4C4-4AC1-B841-10CE7032CD58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02 </a:t>
            </a:r>
            <a:r>
              <a:rPr lang="ko-KR" altLang="en-US" sz="2800" b="1" dirty="0"/>
              <a:t>차선변경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DA9A1-A279-40CE-B572-7ADAA987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34" y="1831336"/>
            <a:ext cx="3514181" cy="34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2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A5734A-8F2F-4B91-A8F0-A740872D6828}"/>
              </a:ext>
            </a:extLst>
          </p:cNvPr>
          <p:cNvSpPr txBox="1"/>
          <p:nvPr/>
        </p:nvSpPr>
        <p:spPr>
          <a:xfrm>
            <a:off x="730414" y="2253055"/>
            <a:ext cx="7936523" cy="2578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받아온 후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colorSelect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 grayscale  -&gt;  bright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endParaRPr lang="en-US" altLang="ko-KR" sz="24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equalization -&gt; gaussian blur -&gt; Canny 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 ROI  -&gt; </a:t>
            </a:r>
            <a:r>
              <a:rPr lang="en-US" altLang="ko-KR" sz="2400" b="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HoughLines</a:t>
            </a:r>
            <a:r>
              <a:rPr lang="en-US" alt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 </a:t>
            </a:r>
            <a:r>
              <a:rPr lang="en-US" altLang="ko-KR" sz="2400" b="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HoughLinesP</a:t>
            </a:r>
            <a:endParaRPr lang="en-US" altLang="ko-KR" sz="24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E0458-1D16-4BBA-8FB7-0CB55DE370A8}"/>
              </a:ext>
            </a:extLst>
          </p:cNvPr>
          <p:cNvSpPr txBox="1"/>
          <p:nvPr/>
        </p:nvSpPr>
        <p:spPr>
          <a:xfrm>
            <a:off x="2101826" y="1019240"/>
            <a:ext cx="4584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 코드 흐름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83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63E485-03E7-4E6D-9933-B25F9CF190FC}"/>
              </a:ext>
            </a:extLst>
          </p:cNvPr>
          <p:cNvSpPr txBox="1"/>
          <p:nvPr/>
        </p:nvSpPr>
        <p:spPr>
          <a:xfrm>
            <a:off x="407092" y="1166593"/>
            <a:ext cx="1336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전역변수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41DE9-AD2F-4F5B-B360-8F4909897D32}"/>
              </a:ext>
            </a:extLst>
          </p:cNvPr>
          <p:cNvSpPr txBox="1"/>
          <p:nvPr/>
        </p:nvSpPr>
        <p:spPr>
          <a:xfrm>
            <a:off x="3912284" y="1166593"/>
            <a:ext cx="2986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HLS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색 검출 함수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85CDE2-EBAB-43BD-8089-41B5BBBC91CC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0DADF1-F0DE-46EC-AE30-1BA97B1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95" y="1758512"/>
            <a:ext cx="4391025" cy="4162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A035C1-BC17-4435-9562-1BD6C1C8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6" y="2217419"/>
            <a:ext cx="2924175" cy="25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E184A56-1439-491A-825A-19FC67A7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1" y="1745194"/>
            <a:ext cx="5562600" cy="476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A6E9E4-6FC2-4B12-A49D-6483884D1321}"/>
              </a:ext>
            </a:extLst>
          </p:cNvPr>
          <p:cNvSpPr txBox="1"/>
          <p:nvPr/>
        </p:nvSpPr>
        <p:spPr>
          <a:xfrm>
            <a:off x="382708" y="1159934"/>
            <a:ext cx="4384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평활화를 위한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히스토그램 클래스생성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13B99-2CC6-44B1-B065-19B30F2D83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1199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A6E9E4-6FC2-4B12-A49D-6483884D1321}"/>
              </a:ext>
            </a:extLst>
          </p:cNvPr>
          <p:cNvSpPr txBox="1"/>
          <p:nvPr/>
        </p:nvSpPr>
        <p:spPr>
          <a:xfrm>
            <a:off x="382708" y="897424"/>
            <a:ext cx="1787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3D4BCF-0ED4-490B-9B03-2D0BF26C0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5" y="1403565"/>
            <a:ext cx="6194298" cy="3212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957A8-22A3-41A1-A7EA-9C36B455EAA5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20EFDC-E4C1-4249-AAEB-05BB02E5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20" y="5255803"/>
            <a:ext cx="8304092" cy="1240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BFEB5-FC0B-4A19-A79D-62BDB4957FC6}"/>
              </a:ext>
            </a:extLst>
          </p:cNvPr>
          <p:cNvSpPr txBox="1"/>
          <p:nvPr/>
        </p:nvSpPr>
        <p:spPr>
          <a:xfrm>
            <a:off x="404504" y="4745046"/>
            <a:ext cx="2247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Intersection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23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A6E9E4-6FC2-4B12-A49D-6483884D1321}"/>
              </a:ext>
            </a:extLst>
          </p:cNvPr>
          <p:cNvSpPr txBox="1"/>
          <p:nvPr/>
        </p:nvSpPr>
        <p:spPr>
          <a:xfrm>
            <a:off x="501580" y="889532"/>
            <a:ext cx="2241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부분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DBA2D-A572-4BFF-98ED-61F1FB0C65DC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01AD9-F915-443D-AAB4-089C389A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33" y="1443430"/>
            <a:ext cx="49911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A6E9E4-6FC2-4B12-A49D-6483884D1321}"/>
              </a:ext>
            </a:extLst>
          </p:cNvPr>
          <p:cNvSpPr txBox="1"/>
          <p:nvPr/>
        </p:nvSpPr>
        <p:spPr>
          <a:xfrm>
            <a:off x="501580" y="889532"/>
            <a:ext cx="2241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부분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E97506-9C14-4412-A897-5C1094DB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68" y="1566671"/>
            <a:ext cx="6442520" cy="42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D71E4-B68A-433A-AC97-FD18CBA2BCE8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275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6D48D9-DC6A-406D-9EB9-7B691162ACAE}"/>
              </a:ext>
            </a:extLst>
          </p:cNvPr>
          <p:cNvGrpSpPr/>
          <p:nvPr/>
        </p:nvGrpSpPr>
        <p:grpSpPr>
          <a:xfrm>
            <a:off x="1004375" y="1320475"/>
            <a:ext cx="7759483" cy="794854"/>
            <a:chOff x="2164075" y="1264230"/>
            <a:chExt cx="5384163" cy="10048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0CAB08-AA1D-45F0-B5E5-0B7F5385258C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파란색 라인 검출 안됨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검정 라인 검출됨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387E7B-DEFE-42E2-8851-C31310D0FEB5}"/>
                </a:ext>
              </a:extLst>
            </p:cNvPr>
            <p:cNvSpPr txBox="1"/>
            <p:nvPr/>
          </p:nvSpPr>
          <p:spPr>
            <a:xfrm>
              <a:off x="2164075" y="1264230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B0170A4-3A17-46B1-8870-9D00B8DD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63" y="3063829"/>
            <a:ext cx="5566207" cy="281967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4ABC4670-8CD8-4EC3-9C0E-3B5E6B9A97BF}"/>
              </a:ext>
            </a:extLst>
          </p:cNvPr>
          <p:cNvSpPr/>
          <p:nvPr/>
        </p:nvSpPr>
        <p:spPr>
          <a:xfrm rot="2020427">
            <a:off x="2287192" y="3393077"/>
            <a:ext cx="1505768" cy="2731155"/>
          </a:xfrm>
          <a:prstGeom prst="frame">
            <a:avLst>
              <a:gd name="adj1" fmla="val 5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E2CA7F-D0BE-445A-8EC6-623EEE3BA5AF}"/>
              </a:ext>
            </a:extLst>
          </p:cNvPr>
          <p:cNvSpPr/>
          <p:nvPr/>
        </p:nvSpPr>
        <p:spPr>
          <a:xfrm rot="19559791">
            <a:off x="3653867" y="2806751"/>
            <a:ext cx="1001153" cy="5162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7998E-A18F-46C6-AF54-5570E9205A99}"/>
              </a:ext>
            </a:extLst>
          </p:cNvPr>
          <p:cNvSpPr txBox="1"/>
          <p:nvPr/>
        </p:nvSpPr>
        <p:spPr>
          <a:xfrm>
            <a:off x="4713777" y="2155445"/>
            <a:ext cx="187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파란색 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검정색 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endParaRPr lang="en-US" altLang="ko-KR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465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810314-1514-4833-9E2A-9FDB018322AC}"/>
              </a:ext>
            </a:extLst>
          </p:cNvPr>
          <p:cNvSpPr txBox="1"/>
          <p:nvPr/>
        </p:nvSpPr>
        <p:spPr>
          <a:xfrm>
            <a:off x="501580" y="1159934"/>
            <a:ext cx="4399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부분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검출 후 그리기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1F751-8A05-4CE3-B473-9665074040A7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BDFBFC-DFBC-454C-9FC8-ED8B3294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6" y="1825843"/>
            <a:ext cx="5695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810314-1514-4833-9E2A-9FDB018322AC}"/>
              </a:ext>
            </a:extLst>
          </p:cNvPr>
          <p:cNvSpPr txBox="1"/>
          <p:nvPr/>
        </p:nvSpPr>
        <p:spPr>
          <a:xfrm>
            <a:off x="537494" y="974784"/>
            <a:ext cx="4399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부분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검출 후 그리기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1F751-8A05-4CE3-B473-9665074040A7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10378-B259-49B3-9C96-DA1551B9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1" y="1473145"/>
            <a:ext cx="78009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12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810314-1514-4833-9E2A-9FDB018322AC}"/>
              </a:ext>
            </a:extLst>
          </p:cNvPr>
          <p:cNvSpPr txBox="1"/>
          <p:nvPr/>
        </p:nvSpPr>
        <p:spPr>
          <a:xfrm>
            <a:off x="-319010" y="1033037"/>
            <a:ext cx="4399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부분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A7C0A9-FA51-48E6-B28C-FF52A280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16" y="1779277"/>
            <a:ext cx="4309682" cy="2643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362D4-B138-45A5-9353-EE76F547C4ED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03 </a:t>
            </a:r>
            <a:r>
              <a:rPr lang="ko-KR" altLang="en-US" sz="2800" b="1" dirty="0"/>
              <a:t>코드해석</a:t>
            </a:r>
            <a:endParaRPr lang="ko-KR" altLang="en-US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51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A1DD0A-BA0F-40BB-AA71-BA3BECAF3E74}"/>
              </a:ext>
            </a:extLst>
          </p:cNvPr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2362D4-B138-45A5-9353-EE76F547C4ED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04 </a:t>
            </a:r>
            <a:r>
              <a:rPr lang="ko-KR" altLang="en-US" sz="2800" b="1" dirty="0"/>
              <a:t>시연영상</a:t>
            </a:r>
            <a:endParaRPr lang="ko-KR" altLang="en-US" sz="1100" b="1" dirty="0">
              <a:latin typeface="+mj-lt"/>
            </a:endParaRP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4C0049D4-366B-4750-8E18-05179FBFB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0047" y="1685108"/>
            <a:ext cx="6663906" cy="37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CDC2D3-36CF-4C36-93BA-859216F225A2}"/>
              </a:ext>
            </a:extLst>
          </p:cNvPr>
          <p:cNvGrpSpPr/>
          <p:nvPr/>
        </p:nvGrpSpPr>
        <p:grpSpPr>
          <a:xfrm>
            <a:off x="1004375" y="1320475"/>
            <a:ext cx="7759483" cy="584775"/>
            <a:chOff x="2164075" y="1264230"/>
            <a:chExt cx="5384163" cy="739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ED93-1015-4419-A2A7-C32BE65A55DD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66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특정 컬러 픽셀추출 시도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첫번째 시도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5A40DA-96A9-4FB8-8F8E-ED25B23D6BDE}"/>
                </a:ext>
              </a:extLst>
            </p:cNvPr>
            <p:cNvSpPr txBox="1"/>
            <p:nvPr/>
          </p:nvSpPr>
          <p:spPr>
            <a:xfrm>
              <a:off x="2164075" y="1264230"/>
              <a:ext cx="1678639" cy="73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D1C5BD-5724-420B-9A35-6232D0B11771}"/>
              </a:ext>
            </a:extLst>
          </p:cNvPr>
          <p:cNvSpPr txBox="1"/>
          <p:nvPr/>
        </p:nvSpPr>
        <p:spPr>
          <a:xfrm>
            <a:off x="2013056" y="5679403"/>
            <a:ext cx="675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파란색과 흰색만을 검출하도록 함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=&gt; 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검출되지 않음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실패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28807B-FA30-4F53-B423-C877A222B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49304" r="48035" b="13396"/>
          <a:stretch/>
        </p:blipFill>
        <p:spPr>
          <a:xfrm>
            <a:off x="5644486" y="2457572"/>
            <a:ext cx="2809793" cy="27699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0F138-166C-4B3C-9C0D-405304FCFC61}"/>
              </a:ext>
            </a:extLst>
          </p:cNvPr>
          <p:cNvSpPr txBox="1"/>
          <p:nvPr/>
        </p:nvSpPr>
        <p:spPr>
          <a:xfrm>
            <a:off x="721036" y="2457572"/>
            <a:ext cx="4584192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colorSelect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 image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Mat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color_selected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altLang="ko-KR" sz="12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copyTo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Mat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white_mask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Scalar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lower_white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Scalar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Scalar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upper_white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Scalar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inRange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lower_white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upper_white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white_mask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bitwise_and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wImg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white_mask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altLang="ko-KR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wImg</a:t>
            </a:r>
            <a:r>
              <a:rPr lang="en-US" altLang="ko-KR" sz="12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copyTo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color_selected</a:t>
            </a:r>
            <a:r>
              <a:rPr lang="en-US" altLang="ko-KR" sz="1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870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CDC2D3-36CF-4C36-93BA-859216F225A2}"/>
              </a:ext>
            </a:extLst>
          </p:cNvPr>
          <p:cNvGrpSpPr/>
          <p:nvPr/>
        </p:nvGrpSpPr>
        <p:grpSpPr>
          <a:xfrm>
            <a:off x="1004375" y="1320475"/>
            <a:ext cx="7759483" cy="584775"/>
            <a:chOff x="2164075" y="1264230"/>
            <a:chExt cx="5384163" cy="7392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ED93-1015-4419-A2A7-C32BE65A55DD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66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HLS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기반으로 추출 시도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두번째 시도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5A40DA-96A9-4FB8-8F8E-ED25B23D6BDE}"/>
                </a:ext>
              </a:extLst>
            </p:cNvPr>
            <p:cNvSpPr txBox="1"/>
            <p:nvPr/>
          </p:nvSpPr>
          <p:spPr>
            <a:xfrm>
              <a:off x="2164075" y="1264230"/>
              <a:ext cx="1678639" cy="739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6C9011-B7AD-44AB-B705-E83E1D414E0E}"/>
              </a:ext>
            </a:extLst>
          </p:cNvPr>
          <p:cNvSpPr txBox="1"/>
          <p:nvPr/>
        </p:nvSpPr>
        <p:spPr>
          <a:xfrm>
            <a:off x="2101826" y="5739767"/>
            <a:ext cx="5097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HLS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파란색과 흰색만을 검출하도록 함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검출됨 </a:t>
            </a:r>
            <a:r>
              <a:rPr lang="ko-KR" altLang="en-US" sz="2400" b="1" dirty="0">
                <a:solidFill>
                  <a:srgbClr val="2204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</a:t>
            </a:r>
            <a:r>
              <a:rPr lang="en-US" altLang="ko-KR" sz="2400" b="1" dirty="0">
                <a:solidFill>
                  <a:srgbClr val="2204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en-US" altLang="ko-KR" sz="2000" b="1" dirty="0">
              <a:solidFill>
                <a:srgbClr val="2204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0EA44-9AFB-4380-92AD-8585ABB28EE8}"/>
              </a:ext>
            </a:extLst>
          </p:cNvPr>
          <p:cNvSpPr txBox="1"/>
          <p:nvPr/>
        </p:nvSpPr>
        <p:spPr>
          <a:xfrm>
            <a:off x="370516" y="2508658"/>
            <a:ext cx="47867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colorSelect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Mat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image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Mat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&amp; </a:t>
            </a:r>
            <a:r>
              <a:rPr lang="en-US" altLang="ko-KR" sz="1200" dirty="0" err="1">
                <a:solidFill>
                  <a:srgbClr val="80808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color_selected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 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{// scalar(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색상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채도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명도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lower_white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(0, 10, 0); 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upper_white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(255, 255, 255);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lower_blue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(230, 36, 38);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upper_blue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200" dirty="0">
                <a:solidFill>
                  <a:srgbClr val="2B91A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Scalar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(255, 255, 255);</a:t>
            </a:r>
          </a:p>
          <a:p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cvtColor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2F4F4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COLOR_RGB2HLS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lower_white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upper_white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white_mask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bitwise_and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wImg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white_mask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lower_blue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upper_blue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blue_mask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bitwise_and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blue_mask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addWeighted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wImg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1.0,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bImg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, 1.0, 0.0,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imgCom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imgCom.copyTo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color_selected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  }</a:t>
            </a:r>
            <a:endParaRPr lang="ko-KR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38BC9-462E-4110-B5C8-90105B4D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2733607"/>
            <a:ext cx="4235951" cy="23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48A567-8F47-4952-8812-488E0D8103EB}"/>
              </a:ext>
            </a:extLst>
          </p:cNvPr>
          <p:cNvGrpSpPr/>
          <p:nvPr/>
        </p:nvGrpSpPr>
        <p:grpSpPr>
          <a:xfrm>
            <a:off x="1736332" y="1314943"/>
            <a:ext cx="5811906" cy="584775"/>
            <a:chOff x="1736332" y="1314943"/>
            <a:chExt cx="5811906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E5EC39-D8D4-4DA4-BC3C-9C3400445228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어두운 영상은 차선 검출 </a:t>
              </a:r>
              <a:r>
                <a:rPr lang="en-US" altLang="ko-KR" sz="3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8B47BF-F7CE-4AA4-AA91-ABEA0E56B9B7}"/>
                </a:ext>
              </a:extLst>
            </p:cNvPr>
            <p:cNvSpPr txBox="1"/>
            <p:nvPr/>
          </p:nvSpPr>
          <p:spPr>
            <a:xfrm>
              <a:off x="1736332" y="1314943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9160EA-0200-465F-AB14-34A1804687A6}"/>
              </a:ext>
            </a:extLst>
          </p:cNvPr>
          <p:cNvGrpSpPr/>
          <p:nvPr/>
        </p:nvGrpSpPr>
        <p:grpSpPr>
          <a:xfrm>
            <a:off x="732136" y="2152892"/>
            <a:ext cx="7387119" cy="4002374"/>
            <a:chOff x="2226939" y="2042116"/>
            <a:chExt cx="7944477" cy="42308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9969C6-532F-4B24-B70A-DCCE00383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4"/>
            <a:stretch/>
          </p:blipFill>
          <p:spPr>
            <a:xfrm>
              <a:off x="2226939" y="2042116"/>
              <a:ext cx="7944477" cy="423084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23EC0D-24D8-4EEB-B30C-4946E25183AD}"/>
                </a:ext>
              </a:extLst>
            </p:cNvPr>
            <p:cNvSpPr/>
            <p:nvPr/>
          </p:nvSpPr>
          <p:spPr>
            <a:xfrm>
              <a:off x="2226939" y="2671281"/>
              <a:ext cx="906679" cy="2465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FD4F82-741D-4336-941F-77C5985A9567}"/>
                </a:ext>
              </a:extLst>
            </p:cNvPr>
            <p:cNvSpPr/>
            <p:nvPr/>
          </p:nvSpPr>
          <p:spPr>
            <a:xfrm>
              <a:off x="4146494" y="4109662"/>
              <a:ext cx="2994045" cy="18801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02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47B6398-DD20-4D40-8E91-36ECE7936118}"/>
              </a:ext>
            </a:extLst>
          </p:cNvPr>
          <p:cNvSpPr/>
          <p:nvPr/>
        </p:nvSpPr>
        <p:spPr>
          <a:xfrm>
            <a:off x="4289508" y="3647122"/>
            <a:ext cx="683288" cy="32906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장면, 도로, 실외, 사진이(가) 표시된 사진&#10;&#10;자동 생성된 설명">
            <a:extLst>
              <a:ext uri="{FF2B5EF4-FFF2-40B4-BE49-F238E27FC236}">
                <a16:creationId xmlns:a16="http://schemas.microsoft.com/office/drawing/2014/main" id="{B297D21B-ABA6-4F99-A7CA-3D282C9B1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20" y="2650715"/>
            <a:ext cx="2564034" cy="2629341"/>
          </a:xfrm>
          <a:prstGeom prst="rect">
            <a:avLst/>
          </a:prstGeom>
        </p:spPr>
      </p:pic>
      <p:pic>
        <p:nvPicPr>
          <p:cNvPr id="23" name="그림 22" descr="장면, 도로, 실외, 트랙이(가) 표시된 사진&#10;&#10;자동 생성된 설명">
            <a:extLst>
              <a:ext uri="{FF2B5EF4-FFF2-40B4-BE49-F238E27FC236}">
                <a16:creationId xmlns:a16="http://schemas.microsoft.com/office/drawing/2014/main" id="{A26785E1-A775-4B6A-B315-C671DF0AC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24" y="2699582"/>
            <a:ext cx="2564034" cy="2678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4D5D6-87C0-46D5-BCF1-C6FF6D2B2D22}"/>
              </a:ext>
            </a:extLst>
          </p:cNvPr>
          <p:cNvSpPr txBox="1"/>
          <p:nvPr/>
        </p:nvSpPr>
        <p:spPr>
          <a:xfrm>
            <a:off x="353246" y="5434318"/>
            <a:ext cx="470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Grayscale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영상을 더 밝게 처리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= frame +160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처리해 전체적인 값을 밝게 함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C4102-0C4F-431D-B484-4167CB505C58}"/>
              </a:ext>
            </a:extLst>
          </p:cNvPr>
          <p:cNvSpPr txBox="1"/>
          <p:nvPr/>
        </p:nvSpPr>
        <p:spPr>
          <a:xfrm>
            <a:off x="4825264" y="5508935"/>
            <a:ext cx="4172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평활화를 통해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밝은부분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차선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더 밝게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어두운 부분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아스팔트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더 어둡게 해준다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16B90-4C54-4C23-9D66-94880ED901BD}"/>
              </a:ext>
            </a:extLst>
          </p:cNvPr>
          <p:cNvSpPr txBox="1"/>
          <p:nvPr/>
        </p:nvSpPr>
        <p:spPr>
          <a:xfrm>
            <a:off x="6230478" y="2921169"/>
            <a:ext cx="119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Equalize</a:t>
            </a:r>
            <a:endParaRPr lang="ko-KR" altLang="en-US" sz="11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6D48D9-DC6A-406D-9EB9-7B691162ACAE}"/>
              </a:ext>
            </a:extLst>
          </p:cNvPr>
          <p:cNvGrpSpPr/>
          <p:nvPr/>
        </p:nvGrpSpPr>
        <p:grpSpPr>
          <a:xfrm>
            <a:off x="1736332" y="1314943"/>
            <a:ext cx="5811906" cy="584775"/>
            <a:chOff x="1736332" y="1314943"/>
            <a:chExt cx="5811906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0CAB08-AA1D-45F0-B5E5-0B7F5385258C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어두운 영상은 차선 검출 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387E7B-DEFE-42E2-8851-C31310D0FEB5}"/>
                </a:ext>
              </a:extLst>
            </p:cNvPr>
            <p:cNvSpPr txBox="1"/>
            <p:nvPr/>
          </p:nvSpPr>
          <p:spPr>
            <a:xfrm>
              <a:off x="1736332" y="1314943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48A567-8F47-4952-8812-488E0D8103EB}"/>
              </a:ext>
            </a:extLst>
          </p:cNvPr>
          <p:cNvGrpSpPr/>
          <p:nvPr/>
        </p:nvGrpSpPr>
        <p:grpSpPr>
          <a:xfrm>
            <a:off x="1086878" y="1225954"/>
            <a:ext cx="7676978" cy="584775"/>
            <a:chOff x="1951939" y="1280788"/>
            <a:chExt cx="5596299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E5EC39-D8D4-4DA4-BC3C-9C3400445228}"/>
                </a:ext>
              </a:extLst>
            </p:cNvPr>
            <p:cNvSpPr txBox="1"/>
            <p:nvPr/>
          </p:nvSpPr>
          <p:spPr>
            <a:xfrm>
              <a:off x="3219288" y="1314943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옆 차선</a:t>
              </a:r>
              <a:r>
                <a: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수평라인 인식되는 문제</a:t>
              </a:r>
              <a:endPara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8B47BF-F7CE-4AA4-AA91-ABEA0E56B9B7}"/>
                </a:ext>
              </a:extLst>
            </p:cNvPr>
            <p:cNvSpPr txBox="1"/>
            <p:nvPr/>
          </p:nvSpPr>
          <p:spPr>
            <a:xfrm>
              <a:off x="1951939" y="1280788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 descr="건물, 보기, 기차, 다리이(가) 표시된 사진&#10;&#10;자동 생성된 설명">
            <a:extLst>
              <a:ext uri="{FF2B5EF4-FFF2-40B4-BE49-F238E27FC236}">
                <a16:creationId xmlns:a16="http://schemas.microsoft.com/office/drawing/2014/main" id="{4FB35202-3C83-4499-942B-758A99E4D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28" y="2376171"/>
            <a:ext cx="3762150" cy="37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466" y="702734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막힌 원호 19"/>
          <p:cNvSpPr/>
          <p:nvPr/>
        </p:nvSpPr>
        <p:spPr>
          <a:xfrm flipH="1">
            <a:off x="44380" y="419238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44380" y="51758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A2027-E2FA-48B5-990E-6E43F342F6CA}"/>
              </a:ext>
            </a:extLst>
          </p:cNvPr>
          <p:cNvSpPr txBox="1"/>
          <p:nvPr/>
        </p:nvSpPr>
        <p:spPr>
          <a:xfrm>
            <a:off x="608541" y="212524"/>
            <a:ext cx="298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01 </a:t>
            </a:r>
            <a:r>
              <a:rPr lang="ko-KR" altLang="en-US" sz="2800" b="1" dirty="0">
                <a:latin typeface="+mj-lt"/>
              </a:rPr>
              <a:t>문제와 해결</a:t>
            </a:r>
            <a:endParaRPr lang="ko-KR" altLang="en-US" sz="1100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95E5C-8A4E-4F9A-9CB2-5D34FB736F8D}"/>
              </a:ext>
            </a:extLst>
          </p:cNvPr>
          <p:cNvGrpSpPr/>
          <p:nvPr/>
        </p:nvGrpSpPr>
        <p:grpSpPr>
          <a:xfrm>
            <a:off x="1086878" y="1225954"/>
            <a:ext cx="7823283" cy="584775"/>
            <a:chOff x="1951939" y="1280788"/>
            <a:chExt cx="57029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B81EB-D5E5-4966-820C-FF800D8328E1}"/>
                </a:ext>
              </a:extLst>
            </p:cNvPr>
            <p:cNvSpPr txBox="1"/>
            <p:nvPr/>
          </p:nvSpPr>
          <p:spPr>
            <a:xfrm>
              <a:off x="3325940" y="1300329"/>
              <a:ext cx="432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불필요한 차선 검출 제외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첫번째 시도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E810F-F065-4117-A0B1-5A2375D7B86D}"/>
                </a:ext>
              </a:extLst>
            </p:cNvPr>
            <p:cNvSpPr txBox="1"/>
            <p:nvPr/>
          </p:nvSpPr>
          <p:spPr>
            <a:xfrm>
              <a:off x="1951939" y="1280788"/>
              <a:ext cx="1678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해결 </a:t>
              </a:r>
              <a:r>
                <a:rPr lang="en-US" altLang="ko-KR" sz="3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03-1</a:t>
              </a:r>
              <a:endParaRPr lang="ko-KR" altLang="en-US" sz="11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22CA2F-9062-4995-975F-60F6930269E3}"/>
              </a:ext>
            </a:extLst>
          </p:cNvPr>
          <p:cNvSpPr txBox="1"/>
          <p:nvPr/>
        </p:nvSpPr>
        <p:spPr>
          <a:xfrm>
            <a:off x="738227" y="5612505"/>
            <a:ext cx="8171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라인과 왼쪽 라인을 위치에 따른 기울기를 기준으로 구분해 가장 적합한 라인을 검출하고자 함 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실행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실패</a:t>
            </a:r>
            <a:endParaRPr lang="en-US" altLang="ko-KR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6F617-5655-4C7E-9C15-9926FB863C29}"/>
              </a:ext>
            </a:extLst>
          </p:cNvPr>
          <p:cNvSpPr txBox="1"/>
          <p:nvPr/>
        </p:nvSpPr>
        <p:spPr>
          <a:xfrm>
            <a:off x="322001" y="2238586"/>
            <a:ext cx="5166330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 (int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10;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&gt; 0;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--){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int threshold =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grayImg.cols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*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/ 10;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HoughLines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cannyImg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linesL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1, </a:t>
            </a:r>
            <a:r>
              <a:rPr lang="en-US" altLang="ko-KR" sz="10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CV_PI / 180, threshold, 0, 0, 0, CV_PI / 2);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 if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linesL.size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&gt; 0)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 { for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size_t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linesL.size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++)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{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float rho =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linesL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][0]; float theta =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linesL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][1];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double a = cos(theta), b = sin(theta);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double x0 = a * rho, y0 = b * rho;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Point pt1(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cvRound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(x0 +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grayImg.cols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* (-b)),</a:t>
            </a:r>
          </a:p>
          <a:p>
            <a:pPr fontAlgn="base"/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cvRound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(y0 +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grayImg.cols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* (a)) </a:t>
            </a:r>
          </a:p>
          <a:p>
            <a:pPr fontAlgn="base"/>
            <a:r>
              <a:rPr lang="en-US" altLang="ko-KR" sz="1200" dirty="0">
                <a:solidFill>
                  <a:srgbClr val="1F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    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/ 2);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Point pt2(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cvRound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(x0 -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grayImg.cols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* (-b)),</a:t>
            </a:r>
          </a:p>
          <a:p>
            <a:pPr fontAlgn="base"/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cvRound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(y0 - (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grayImg.cols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* (a)) </a:t>
            </a:r>
          </a:p>
          <a:p>
            <a:pPr fontAlgn="base"/>
            <a:r>
              <a:rPr lang="en-US" altLang="ko-KR" sz="1200" dirty="0">
                <a:solidFill>
                  <a:srgbClr val="1F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1200" b="0" i="0" dirty="0" err="1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grayImg.rows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/ 2);</a:t>
            </a:r>
            <a:b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i="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 }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F7D09-7125-4B6C-8B5E-5A6EF6EE7B79}"/>
              </a:ext>
            </a:extLst>
          </p:cNvPr>
          <p:cNvGrpSpPr/>
          <p:nvPr/>
        </p:nvGrpSpPr>
        <p:grpSpPr>
          <a:xfrm>
            <a:off x="5725814" y="2189249"/>
            <a:ext cx="3184347" cy="3145661"/>
            <a:chOff x="826390" y="2260947"/>
            <a:chExt cx="3413624" cy="342900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CF42197-5C0D-4533-AABE-D0255CE7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390" y="2260947"/>
              <a:ext cx="3413624" cy="3429001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365B02-421E-4426-BF1B-5D73FD63B281}"/>
                </a:ext>
              </a:extLst>
            </p:cNvPr>
            <p:cNvGrpSpPr/>
            <p:nvPr/>
          </p:nvGrpSpPr>
          <p:grpSpPr>
            <a:xfrm>
              <a:off x="1645988" y="3943196"/>
              <a:ext cx="1529473" cy="1743671"/>
              <a:chOff x="1645988" y="3943196"/>
              <a:chExt cx="1529473" cy="1743671"/>
            </a:xfrm>
          </p:grpSpPr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D6A6D4FC-2F03-4675-8738-248C40F41879}"/>
                  </a:ext>
                </a:extLst>
              </p:cNvPr>
              <p:cNvSpPr/>
              <p:nvPr/>
            </p:nvSpPr>
            <p:spPr>
              <a:xfrm rot="1421463">
                <a:off x="1645988" y="3985280"/>
                <a:ext cx="483530" cy="1701587"/>
              </a:xfrm>
              <a:prstGeom prst="trapezoid">
                <a:avLst/>
              </a:prstGeom>
              <a:solidFill>
                <a:srgbClr val="92D050">
                  <a:alpha val="63000"/>
                </a:srgbClr>
              </a:solidFill>
              <a:ln>
                <a:solidFill>
                  <a:schemeClr val="accent1">
                    <a:shade val="50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E4AA419A-D9AC-49B9-A9D3-B13E7412D545}"/>
                  </a:ext>
                </a:extLst>
              </p:cNvPr>
              <p:cNvSpPr/>
              <p:nvPr/>
            </p:nvSpPr>
            <p:spPr>
              <a:xfrm rot="20243926">
                <a:off x="2688536" y="3943196"/>
                <a:ext cx="486925" cy="1719201"/>
              </a:xfrm>
              <a:prstGeom prst="trapezoid">
                <a:avLst/>
              </a:prstGeom>
              <a:solidFill>
                <a:srgbClr val="92D050">
                  <a:alpha val="63000"/>
                </a:srgbClr>
              </a:solidFill>
              <a:ln>
                <a:solidFill>
                  <a:schemeClr val="accent1">
                    <a:shade val="50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473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1980</Words>
  <Application>Microsoft Office PowerPoint</Application>
  <PresentationFormat>화면 슬라이드 쇼(4:3)</PresentationFormat>
  <Paragraphs>250</Paragraphs>
  <Slides>33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Arial</vt:lpstr>
      <vt:lpstr>Calibri</vt:lpstr>
      <vt:lpstr>Symbol</vt:lpstr>
      <vt:lpstr>맑은 고딕</vt:lpstr>
      <vt:lpstr>Courier New</vt:lpstr>
      <vt:lpstr>Calibri Light</vt:lpstr>
      <vt:lpstr>돋움체</vt:lpstr>
      <vt:lpstr>나눔스퀘어 Bold</vt:lpstr>
      <vt:lpstr>Office Theme</vt:lpstr>
      <vt:lpstr>실시간 차선검출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김채린</cp:lastModifiedBy>
  <cp:revision>32</cp:revision>
  <dcterms:created xsi:type="dcterms:W3CDTF">2016-01-11T04:43:00Z</dcterms:created>
  <dcterms:modified xsi:type="dcterms:W3CDTF">2020-11-22T15:09:15Z</dcterms:modified>
</cp:coreProperties>
</file>